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DB4A654-496C-4AE5-B3E6-431D63D3269C}" type="datetimeFigureOut">
              <a:rPr lang="ru-RU" smtClean="0"/>
              <a:t>10.02.2022</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49D5282-9132-46D4-93DF-3D6DCEB711D0}" type="slidenum">
              <a:rPr lang="ru-RU" smtClean="0"/>
              <a:t>‹#›</a:t>
            </a:fld>
            <a:endParaRPr lang="ru-RU"/>
          </a:p>
        </p:txBody>
      </p:sp>
    </p:spTree>
    <p:extLst>
      <p:ext uri="{BB962C8B-B14F-4D97-AF65-F5344CB8AC3E}">
        <p14:creationId xmlns:p14="http://schemas.microsoft.com/office/powerpoint/2010/main" val="1026214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DB4A654-496C-4AE5-B3E6-431D63D3269C}" type="datetimeFigureOut">
              <a:rPr lang="ru-RU" smtClean="0"/>
              <a:t>10.02.2022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49D5282-9132-46D4-93DF-3D6DCEB711D0}" type="slidenum">
              <a:rPr lang="ru-RU" smtClean="0"/>
              <a:t>‹#›</a:t>
            </a:fld>
            <a:endParaRPr lang="ru-RU"/>
          </a:p>
        </p:txBody>
      </p:sp>
    </p:spTree>
    <p:extLst>
      <p:ext uri="{BB962C8B-B14F-4D97-AF65-F5344CB8AC3E}">
        <p14:creationId xmlns:p14="http://schemas.microsoft.com/office/powerpoint/2010/main" val="2875472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DB4A654-496C-4AE5-B3E6-431D63D3269C}" type="datetimeFigureOut">
              <a:rPr lang="ru-RU" smtClean="0"/>
              <a:t>10.02.2022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49D5282-9132-46D4-93DF-3D6DCEB711D0}"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595163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ADB4A654-496C-4AE5-B3E6-431D63D3269C}" type="datetimeFigureOut">
              <a:rPr lang="ru-RU" smtClean="0"/>
              <a:t>10.02.2022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9D5282-9132-46D4-93DF-3D6DCEB711D0}" type="slidenum">
              <a:rPr lang="ru-RU" smtClean="0"/>
              <a:t>‹#›</a:t>
            </a:fld>
            <a:endParaRPr lang="ru-RU"/>
          </a:p>
        </p:txBody>
      </p:sp>
    </p:spTree>
    <p:extLst>
      <p:ext uri="{BB962C8B-B14F-4D97-AF65-F5344CB8AC3E}">
        <p14:creationId xmlns:p14="http://schemas.microsoft.com/office/powerpoint/2010/main" val="15322524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ADB4A654-496C-4AE5-B3E6-431D63D3269C}" type="datetimeFigureOut">
              <a:rPr lang="ru-RU" smtClean="0"/>
              <a:t>10.02.2022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9D5282-9132-46D4-93DF-3D6DCEB711D0}"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999504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ADB4A654-496C-4AE5-B3E6-431D63D3269C}" type="datetimeFigureOut">
              <a:rPr lang="ru-RU" smtClean="0"/>
              <a:t>10.02.2022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9D5282-9132-46D4-93DF-3D6DCEB711D0}" type="slidenum">
              <a:rPr lang="ru-RU" smtClean="0"/>
              <a:t>‹#›</a:t>
            </a:fld>
            <a:endParaRPr lang="ru-RU"/>
          </a:p>
        </p:txBody>
      </p:sp>
    </p:spTree>
    <p:extLst>
      <p:ext uri="{BB962C8B-B14F-4D97-AF65-F5344CB8AC3E}">
        <p14:creationId xmlns:p14="http://schemas.microsoft.com/office/powerpoint/2010/main" val="403276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DB4A654-496C-4AE5-B3E6-431D63D3269C}" type="datetimeFigureOut">
              <a:rPr lang="ru-RU" smtClean="0"/>
              <a:t>10.02.2022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9D5282-9132-46D4-93DF-3D6DCEB711D0}" type="slidenum">
              <a:rPr lang="ru-RU" smtClean="0"/>
              <a:t>‹#›</a:t>
            </a:fld>
            <a:endParaRPr lang="ru-RU"/>
          </a:p>
        </p:txBody>
      </p:sp>
    </p:spTree>
    <p:extLst>
      <p:ext uri="{BB962C8B-B14F-4D97-AF65-F5344CB8AC3E}">
        <p14:creationId xmlns:p14="http://schemas.microsoft.com/office/powerpoint/2010/main" val="35896892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DB4A654-496C-4AE5-B3E6-431D63D3269C}" type="datetimeFigureOut">
              <a:rPr lang="ru-RU" smtClean="0"/>
              <a:t>10.02.2022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9D5282-9132-46D4-93DF-3D6DCEB711D0}" type="slidenum">
              <a:rPr lang="ru-RU" smtClean="0"/>
              <a:t>‹#›</a:t>
            </a:fld>
            <a:endParaRPr lang="ru-RU"/>
          </a:p>
        </p:txBody>
      </p:sp>
    </p:spTree>
    <p:extLst>
      <p:ext uri="{BB962C8B-B14F-4D97-AF65-F5344CB8AC3E}">
        <p14:creationId xmlns:p14="http://schemas.microsoft.com/office/powerpoint/2010/main" val="648232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DB4A654-496C-4AE5-B3E6-431D63D3269C}" type="datetimeFigureOut">
              <a:rPr lang="ru-RU" smtClean="0"/>
              <a:t>10.02.2022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9D5282-9132-46D4-93DF-3D6DCEB711D0}" type="slidenum">
              <a:rPr lang="ru-RU" smtClean="0"/>
              <a:t>‹#›</a:t>
            </a:fld>
            <a:endParaRPr lang="ru-RU"/>
          </a:p>
        </p:txBody>
      </p:sp>
    </p:spTree>
    <p:extLst>
      <p:ext uri="{BB962C8B-B14F-4D97-AF65-F5344CB8AC3E}">
        <p14:creationId xmlns:p14="http://schemas.microsoft.com/office/powerpoint/2010/main" val="3840757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DB4A654-496C-4AE5-B3E6-431D63D3269C}" type="datetimeFigureOut">
              <a:rPr lang="ru-RU" smtClean="0"/>
              <a:t>10.02.2022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49D5282-9132-46D4-93DF-3D6DCEB711D0}" type="slidenum">
              <a:rPr lang="ru-RU" smtClean="0"/>
              <a:t>‹#›</a:t>
            </a:fld>
            <a:endParaRPr lang="ru-RU"/>
          </a:p>
        </p:txBody>
      </p:sp>
    </p:spTree>
    <p:extLst>
      <p:ext uri="{BB962C8B-B14F-4D97-AF65-F5344CB8AC3E}">
        <p14:creationId xmlns:p14="http://schemas.microsoft.com/office/powerpoint/2010/main" val="2096002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DB4A654-496C-4AE5-B3E6-431D63D3269C}" type="datetimeFigureOut">
              <a:rPr lang="ru-RU" smtClean="0"/>
              <a:t>10.02.2022</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49D5282-9132-46D4-93DF-3D6DCEB711D0}" type="slidenum">
              <a:rPr lang="ru-RU" smtClean="0"/>
              <a:t>‹#›</a:t>
            </a:fld>
            <a:endParaRPr lang="ru-RU"/>
          </a:p>
        </p:txBody>
      </p:sp>
    </p:spTree>
    <p:extLst>
      <p:ext uri="{BB962C8B-B14F-4D97-AF65-F5344CB8AC3E}">
        <p14:creationId xmlns:p14="http://schemas.microsoft.com/office/powerpoint/2010/main" val="126284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DB4A654-496C-4AE5-B3E6-431D63D3269C}" type="datetimeFigureOut">
              <a:rPr lang="ru-RU" smtClean="0"/>
              <a:t>10.02.2022</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49D5282-9132-46D4-93DF-3D6DCEB711D0}" type="slidenum">
              <a:rPr lang="ru-RU" smtClean="0"/>
              <a:t>‹#›</a:t>
            </a:fld>
            <a:endParaRPr lang="ru-RU"/>
          </a:p>
        </p:txBody>
      </p:sp>
    </p:spTree>
    <p:extLst>
      <p:ext uri="{BB962C8B-B14F-4D97-AF65-F5344CB8AC3E}">
        <p14:creationId xmlns:p14="http://schemas.microsoft.com/office/powerpoint/2010/main" val="2766155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DB4A654-496C-4AE5-B3E6-431D63D3269C}" type="datetimeFigureOut">
              <a:rPr lang="ru-RU" smtClean="0"/>
              <a:t>10.02.2022</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49D5282-9132-46D4-93DF-3D6DCEB711D0}" type="slidenum">
              <a:rPr lang="ru-RU" smtClean="0"/>
              <a:t>‹#›</a:t>
            </a:fld>
            <a:endParaRPr lang="ru-RU"/>
          </a:p>
        </p:txBody>
      </p:sp>
    </p:spTree>
    <p:extLst>
      <p:ext uri="{BB962C8B-B14F-4D97-AF65-F5344CB8AC3E}">
        <p14:creationId xmlns:p14="http://schemas.microsoft.com/office/powerpoint/2010/main" val="908491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B4A654-496C-4AE5-B3E6-431D63D3269C}" type="datetimeFigureOut">
              <a:rPr lang="ru-RU" smtClean="0"/>
              <a:t>10.02.2022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49D5282-9132-46D4-93DF-3D6DCEB711D0}" type="slidenum">
              <a:rPr lang="ru-RU" smtClean="0"/>
              <a:t>‹#›</a:t>
            </a:fld>
            <a:endParaRPr lang="ru-RU"/>
          </a:p>
        </p:txBody>
      </p:sp>
    </p:spTree>
    <p:extLst>
      <p:ext uri="{BB962C8B-B14F-4D97-AF65-F5344CB8AC3E}">
        <p14:creationId xmlns:p14="http://schemas.microsoft.com/office/powerpoint/2010/main" val="2835897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DB4A654-496C-4AE5-B3E6-431D63D3269C}" type="datetimeFigureOut">
              <a:rPr lang="ru-RU" smtClean="0"/>
              <a:t>10.02.2022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49D5282-9132-46D4-93DF-3D6DCEB711D0}" type="slidenum">
              <a:rPr lang="ru-RU" smtClean="0"/>
              <a:t>‹#›</a:t>
            </a:fld>
            <a:endParaRPr lang="ru-RU"/>
          </a:p>
        </p:txBody>
      </p:sp>
    </p:spTree>
    <p:extLst>
      <p:ext uri="{BB962C8B-B14F-4D97-AF65-F5344CB8AC3E}">
        <p14:creationId xmlns:p14="http://schemas.microsoft.com/office/powerpoint/2010/main" val="1149762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DB4A654-496C-4AE5-B3E6-431D63D3269C}" type="datetimeFigureOut">
              <a:rPr lang="ru-RU" smtClean="0"/>
              <a:t>10.02.2022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9D5282-9132-46D4-93DF-3D6DCEB711D0}" type="slidenum">
              <a:rPr lang="ru-RU" smtClean="0"/>
              <a:t>‹#›</a:t>
            </a:fld>
            <a:endParaRPr lang="ru-RU"/>
          </a:p>
        </p:txBody>
      </p:sp>
    </p:spTree>
    <p:extLst>
      <p:ext uri="{BB962C8B-B14F-4D97-AF65-F5344CB8AC3E}">
        <p14:creationId xmlns:p14="http://schemas.microsoft.com/office/powerpoint/2010/main" val="1263226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DB4A654-496C-4AE5-B3E6-431D63D3269C}" type="datetimeFigureOut">
              <a:rPr lang="ru-RU" smtClean="0"/>
              <a:t>10.02.2022</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49D5282-9132-46D4-93DF-3D6DCEB711D0}" type="slidenum">
              <a:rPr lang="ru-RU" smtClean="0"/>
              <a:t>‹#›</a:t>
            </a:fld>
            <a:endParaRPr lang="ru-RU"/>
          </a:p>
        </p:txBody>
      </p:sp>
    </p:spTree>
    <p:extLst>
      <p:ext uri="{BB962C8B-B14F-4D97-AF65-F5344CB8AC3E}">
        <p14:creationId xmlns:p14="http://schemas.microsoft.com/office/powerpoint/2010/main" val="33585377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729552" y="846161"/>
            <a:ext cx="8775060" cy="3931220"/>
          </a:xfrm>
        </p:spPr>
        <p:txBody>
          <a:bodyPr>
            <a:normAutofit fontScale="90000"/>
          </a:bodyPr>
          <a:lstStyle/>
          <a:p>
            <a:pPr algn="ctr"/>
            <a:r>
              <a:rPr lang="ru-RU" sz="3600" b="1" i="1" dirty="0" smtClean="0">
                <a:latin typeface="Times New Roman" panose="02020603050405020304" pitchFamily="18" charset="0"/>
                <a:cs typeface="Times New Roman" panose="02020603050405020304" pitchFamily="18" charset="0"/>
              </a:rPr>
              <a:t/>
            </a:r>
            <a:br>
              <a:rPr lang="ru-RU" sz="3600" b="1" i="1" dirty="0" smtClean="0">
                <a:latin typeface="Times New Roman" panose="02020603050405020304" pitchFamily="18" charset="0"/>
                <a:cs typeface="Times New Roman" panose="02020603050405020304" pitchFamily="18" charset="0"/>
              </a:rPr>
            </a:br>
            <a:r>
              <a:rPr lang="ru-RU" sz="3600" b="1" i="1" dirty="0">
                <a:latin typeface="Times New Roman" panose="02020603050405020304" pitchFamily="18" charset="0"/>
                <a:cs typeface="Times New Roman" panose="02020603050405020304" pitchFamily="18" charset="0"/>
              </a:rPr>
              <a:t/>
            </a:r>
            <a:br>
              <a:rPr lang="ru-RU" sz="3600" b="1" i="1" dirty="0">
                <a:latin typeface="Times New Roman" panose="02020603050405020304" pitchFamily="18" charset="0"/>
                <a:cs typeface="Times New Roman" panose="02020603050405020304" pitchFamily="18" charset="0"/>
              </a:rPr>
            </a:br>
            <a:r>
              <a:rPr lang="ru-RU" sz="3600" b="1" i="1" dirty="0" smtClean="0">
                <a:latin typeface="Times New Roman" panose="02020603050405020304" pitchFamily="18" charset="0"/>
                <a:cs typeface="Times New Roman" panose="02020603050405020304" pitchFamily="18" charset="0"/>
              </a:rPr>
              <a:t/>
            </a:r>
            <a:br>
              <a:rPr lang="ru-RU" sz="3600" b="1" i="1" dirty="0" smtClean="0">
                <a:latin typeface="Times New Roman" panose="02020603050405020304" pitchFamily="18" charset="0"/>
                <a:cs typeface="Times New Roman" panose="02020603050405020304" pitchFamily="18" charset="0"/>
              </a:rPr>
            </a:br>
            <a:r>
              <a:rPr lang="ru-RU" sz="3600" b="1" i="1" dirty="0" smtClean="0">
                <a:latin typeface="Times New Roman" panose="02020603050405020304" pitchFamily="18" charset="0"/>
                <a:cs typeface="Times New Roman" panose="02020603050405020304" pitchFamily="18" charset="0"/>
              </a:rPr>
              <a:t>ИСТОРИЯ СТАНОВЛЕНИЯ И РАЗВИТИЯ НАУКИ УПРАВЛЕНИЯ. </a:t>
            </a:r>
            <a:br>
              <a:rPr lang="ru-RU" sz="3600" b="1" i="1" dirty="0" smtClean="0">
                <a:latin typeface="Times New Roman" panose="02020603050405020304" pitchFamily="18" charset="0"/>
                <a:cs typeface="Times New Roman" panose="02020603050405020304" pitchFamily="18" charset="0"/>
              </a:rPr>
            </a:br>
            <a:r>
              <a:rPr lang="ru-RU" sz="3600" b="1" i="1" dirty="0" smtClean="0">
                <a:latin typeface="Times New Roman" panose="02020603050405020304" pitchFamily="18" charset="0"/>
                <a:cs typeface="Times New Roman" panose="02020603050405020304" pitchFamily="18" charset="0"/>
              </a:rPr>
              <a:t/>
            </a:r>
            <a:br>
              <a:rPr lang="ru-RU" sz="3600" b="1" i="1" dirty="0" smtClean="0">
                <a:latin typeface="Times New Roman" panose="02020603050405020304" pitchFamily="18" charset="0"/>
                <a:cs typeface="Times New Roman" panose="02020603050405020304" pitchFamily="18" charset="0"/>
              </a:rPr>
            </a:br>
            <a:r>
              <a:rPr lang="ru-RU" sz="3600" b="1" i="1" dirty="0" smtClean="0">
                <a:latin typeface="Times New Roman" panose="02020603050405020304" pitchFamily="18" charset="0"/>
                <a:cs typeface="Times New Roman" panose="02020603050405020304" pitchFamily="18" charset="0"/>
              </a:rPr>
              <a:t>ШКОЛЫ УПРАВЛЕНИЯ.</a:t>
            </a:r>
            <a:br>
              <a:rPr lang="ru-RU" sz="3600" b="1" i="1" dirty="0" smtClean="0">
                <a:latin typeface="Times New Roman" panose="02020603050405020304" pitchFamily="18" charset="0"/>
                <a:cs typeface="Times New Roman" panose="02020603050405020304" pitchFamily="18" charset="0"/>
              </a:rPr>
            </a:br>
            <a:r>
              <a:rPr lang="ru-RU" sz="3600" b="1" i="1" dirty="0" smtClean="0">
                <a:latin typeface="Times New Roman" panose="02020603050405020304" pitchFamily="18" charset="0"/>
                <a:cs typeface="Times New Roman" panose="02020603050405020304" pitchFamily="18" charset="0"/>
              </a:rPr>
              <a:t/>
            </a:r>
            <a:br>
              <a:rPr lang="ru-RU" sz="3600" b="1" i="1" dirty="0" smtClean="0">
                <a:latin typeface="Times New Roman" panose="02020603050405020304" pitchFamily="18" charset="0"/>
                <a:cs typeface="Times New Roman" panose="02020603050405020304" pitchFamily="18" charset="0"/>
              </a:rPr>
            </a:br>
            <a:r>
              <a:rPr lang="ru-RU" sz="3600" b="1" i="1" dirty="0" smtClean="0">
                <a:latin typeface="Times New Roman" panose="02020603050405020304" pitchFamily="18" charset="0"/>
                <a:cs typeface="Times New Roman" panose="02020603050405020304" pitchFamily="18" charset="0"/>
              </a:rPr>
              <a:t>ПОДХОДЫ УПРАВЛЕНИЯ: ПРОЦЕССНЫЙ, СИСТЕМНЫЙ И СИТУАЦИОННЫЙ.</a:t>
            </a:r>
            <a:endParaRPr lang="ru-RU" sz="3600" b="1" i="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fontScale="92500" lnSpcReduction="10000"/>
          </a:bodyPr>
          <a:lstStyle/>
          <a:p>
            <a:pPr algn="ctr"/>
            <a:endParaRPr lang="ru-RU" sz="3600" b="1" i="1" dirty="0" smtClean="0">
              <a:solidFill>
                <a:schemeClr val="tx1"/>
              </a:solidFill>
              <a:latin typeface="Times New Roman" panose="02020603050405020304" pitchFamily="18" charset="0"/>
              <a:cs typeface="Times New Roman" panose="02020603050405020304" pitchFamily="18" charset="0"/>
            </a:endParaRPr>
          </a:p>
          <a:p>
            <a:pPr algn="ctr"/>
            <a:r>
              <a:rPr lang="ru-RU" sz="3600" b="1" i="1" dirty="0" smtClean="0">
                <a:solidFill>
                  <a:schemeClr val="tx1"/>
                </a:solidFill>
                <a:latin typeface="Times New Roman" panose="02020603050405020304" pitchFamily="18" charset="0"/>
                <a:cs typeface="Times New Roman" panose="02020603050405020304" pitchFamily="18" charset="0"/>
              </a:rPr>
              <a:t>Лекция 3</a:t>
            </a:r>
            <a:endParaRPr lang="ru-RU" sz="3600"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13249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65027" y="395785"/>
            <a:ext cx="10526972" cy="6186309"/>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ДВИЖЕНИЕ ЗА ЧЕЛОВЕЧЕСКИЕ ОТНОШЕНИЯ. </a:t>
            </a:r>
          </a:p>
          <a:p>
            <a:pPr algn="just"/>
            <a:r>
              <a:rPr lang="ru-RU" dirty="0" smtClean="0">
                <a:latin typeface="Times New Roman" panose="02020603050405020304" pitchFamily="18" charset="0"/>
                <a:cs typeface="Times New Roman" panose="02020603050405020304" pitchFamily="18" charset="0"/>
              </a:rPr>
              <a:t>Двух ученых — Мери Паркер </a:t>
            </a:r>
            <a:r>
              <a:rPr lang="ru-RU" dirty="0" err="1" smtClean="0">
                <a:latin typeface="Times New Roman" panose="02020603050405020304" pitchFamily="18" charset="0"/>
                <a:cs typeface="Times New Roman" panose="02020603050405020304" pitchFamily="18" charset="0"/>
              </a:rPr>
              <a:t>Фоллетт</a:t>
            </a:r>
            <a:r>
              <a:rPr lang="ru-RU" dirty="0" smtClean="0">
                <a:latin typeface="Times New Roman" panose="02020603050405020304" pitchFamily="18" charset="0"/>
                <a:cs typeface="Times New Roman" panose="02020603050405020304" pitchFamily="18" charset="0"/>
              </a:rPr>
              <a:t> и Элтона </a:t>
            </a:r>
            <a:r>
              <a:rPr lang="ru-RU" dirty="0" err="1" smtClean="0">
                <a:latin typeface="Times New Roman" panose="02020603050405020304" pitchFamily="18" charset="0"/>
                <a:cs typeface="Times New Roman" panose="02020603050405020304" pitchFamily="18" charset="0"/>
              </a:rPr>
              <a:t>Мэйо</a:t>
            </a:r>
            <a:r>
              <a:rPr lang="ru-RU" dirty="0" smtClean="0">
                <a:latin typeface="Times New Roman" panose="02020603050405020304" pitchFamily="18" charset="0"/>
                <a:cs typeface="Times New Roman" panose="02020603050405020304" pitchFamily="18" charset="0"/>
              </a:rPr>
              <a:t> можно назвать самыми крупными авторитетами в развитии школы человеческих отношений в управлении. Именно мисс </a:t>
            </a:r>
            <a:r>
              <a:rPr lang="ru-RU" dirty="0" err="1" smtClean="0">
                <a:latin typeface="Times New Roman" panose="02020603050405020304" pitchFamily="18" charset="0"/>
                <a:cs typeface="Times New Roman" panose="02020603050405020304" pitchFamily="18" charset="0"/>
              </a:rPr>
              <a:t>Фоллетт</a:t>
            </a:r>
            <a:r>
              <a:rPr lang="ru-RU" dirty="0" smtClean="0">
                <a:latin typeface="Times New Roman" panose="02020603050405020304" pitchFamily="18" charset="0"/>
                <a:cs typeface="Times New Roman" panose="02020603050405020304" pitchFamily="18" charset="0"/>
              </a:rPr>
              <a:t> была первой, кто определил менеджмент как «обеспечение выполнения работы с помощью других лиц». Знаменитые эксперименты Элтона </a:t>
            </a:r>
            <a:r>
              <a:rPr lang="ru-RU" dirty="0" err="1" smtClean="0">
                <a:latin typeface="Times New Roman" panose="02020603050405020304" pitchFamily="18" charset="0"/>
                <a:cs typeface="Times New Roman" panose="02020603050405020304" pitchFamily="18" charset="0"/>
              </a:rPr>
              <a:t>Мэйо</a:t>
            </a:r>
            <a:r>
              <a:rPr lang="ru-RU" dirty="0" smtClean="0">
                <a:latin typeface="Times New Roman" panose="02020603050405020304" pitchFamily="18" charset="0"/>
                <a:cs typeface="Times New Roman" panose="02020603050405020304" pitchFamily="18" charset="0"/>
              </a:rPr>
              <a:t>, особенно те, которые проводились на заводе «Уэстерн Электрик» в Хоторне открыли новое направление в теории управления. </a:t>
            </a:r>
            <a:r>
              <a:rPr lang="ru-RU" dirty="0" err="1" smtClean="0">
                <a:latin typeface="Times New Roman" panose="02020603050405020304" pitchFamily="18" charset="0"/>
                <a:cs typeface="Times New Roman" panose="02020603050405020304" pitchFamily="18" charset="0"/>
              </a:rPr>
              <a:t>Мэйо</a:t>
            </a:r>
            <a:r>
              <a:rPr lang="ru-RU" dirty="0" smtClean="0">
                <a:latin typeface="Times New Roman" panose="02020603050405020304" pitchFamily="18" charset="0"/>
                <a:cs typeface="Times New Roman" panose="02020603050405020304" pitchFamily="18" charset="0"/>
              </a:rPr>
              <a:t> обнаружил, что четко разработанные рабочие операции и хорошая заработная плата не всегда вели к повышению производительности труда, как считали представители школы научного управления. Силы, возникавшие в ходе взаимодействия между людьми, могли превзойти и часто превосходили усилия руководителя. Иногда работники реагировали гораздо сильнее на давление со стороны коллег по группе, чем на желания руководства и на материальные стимулы. Более поздние исследования, проведенные Абрахамом </a:t>
            </a:r>
            <a:r>
              <a:rPr lang="ru-RU" dirty="0" err="1" smtClean="0">
                <a:latin typeface="Times New Roman" panose="02020603050405020304" pitchFamily="18" charset="0"/>
                <a:cs typeface="Times New Roman" panose="02020603050405020304" pitchFamily="18" charset="0"/>
              </a:rPr>
              <a:t>Маслоу</a:t>
            </a:r>
            <a:r>
              <a:rPr lang="ru-RU" dirty="0" smtClean="0">
                <a:latin typeface="Times New Roman" panose="02020603050405020304" pitchFamily="18" charset="0"/>
                <a:cs typeface="Times New Roman" panose="02020603050405020304" pitchFamily="18" charset="0"/>
              </a:rPr>
              <a:t> и другими психологами (что также описано в последующих главах), помогли понять причины этого явления. </a:t>
            </a:r>
            <a:r>
              <a:rPr lang="ru-RU" b="1" dirty="0" smtClean="0">
                <a:latin typeface="Times New Roman" panose="02020603050405020304" pitchFamily="18" charset="0"/>
                <a:cs typeface="Times New Roman" panose="02020603050405020304" pitchFamily="18" charset="0"/>
              </a:rPr>
              <a:t>Мотивами поступков людей</a:t>
            </a:r>
            <a:r>
              <a:rPr lang="ru-RU" dirty="0" smtClean="0">
                <a:latin typeface="Times New Roman" panose="02020603050405020304" pitchFamily="18" charset="0"/>
                <a:cs typeface="Times New Roman" panose="02020603050405020304" pitchFamily="18" charset="0"/>
              </a:rPr>
              <a:t>, предполагает </a:t>
            </a:r>
            <a:r>
              <a:rPr lang="ru-RU" dirty="0" err="1" smtClean="0">
                <a:latin typeface="Times New Roman" panose="02020603050405020304" pitchFamily="18" charset="0"/>
                <a:cs typeface="Times New Roman" panose="02020603050405020304" pitchFamily="18" charset="0"/>
              </a:rPr>
              <a:t>Маслоу</a:t>
            </a:r>
            <a:r>
              <a:rPr lang="ru-RU" dirty="0" smtClean="0">
                <a:latin typeface="Times New Roman" panose="02020603050405020304" pitchFamily="18" charset="0"/>
                <a:cs typeface="Times New Roman" panose="02020603050405020304" pitchFamily="18" charset="0"/>
              </a:rPr>
              <a:t>, являются, в основном, не экономические силы, как считали сторонники и последователи школы научного управления, а различные потребности, которые могут быть лишь частично и косвенно удовлетворены с помощью денег.</a:t>
            </a:r>
          </a:p>
          <a:p>
            <a:pPr algn="just"/>
            <a:r>
              <a:rPr lang="ru-RU" dirty="0" smtClean="0">
                <a:latin typeface="Times New Roman" panose="02020603050405020304" pitchFamily="18" charset="0"/>
                <a:cs typeface="Times New Roman" panose="02020603050405020304" pitchFamily="18" charset="0"/>
              </a:rPr>
              <a:t>Основываясь на этих выводах, исследователи психологической школы полагали, что, если руководство проявляет большую заботу о своих работниках, то и уровень удовлетворенности работников должен возрастать, что будет вести к увеличению производительности. Они рекомендовали использовать приемы управления человеческими отношениями, включающие более эффективные действия непосредственных начальников, консультации с работниками и предоставление им более широких возможностей общения на работе.</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9967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83223" y="0"/>
            <a:ext cx="10395046"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РАЗВИТИЕ ПОВЕДЕНЧЕСКИХ НАУК. </a:t>
            </a:r>
            <a:r>
              <a:rPr lang="ru-RU" dirty="0" smtClean="0">
                <a:latin typeface="Times New Roman" panose="02020603050405020304" pitchFamily="18" charset="0"/>
                <a:cs typeface="Times New Roman" panose="02020603050405020304" pitchFamily="18" charset="0"/>
              </a:rPr>
              <a:t>Развитие таких наук, как психология и социология и совершенствование методов исследования после второй мировой войны сделало изучение поведения на рабочем месте в большей степени строго научным. Среди наиболее крупных фигур более позднего периода развития поведенческого-</a:t>
            </a:r>
            <a:r>
              <a:rPr lang="ru-RU" dirty="0" err="1" smtClean="0">
                <a:latin typeface="Times New Roman" panose="02020603050405020304" pitchFamily="18" charset="0"/>
                <a:cs typeface="Times New Roman" panose="02020603050405020304" pitchFamily="18" charset="0"/>
              </a:rPr>
              <a:t>бихевиористского</a:t>
            </a:r>
            <a:r>
              <a:rPr lang="ru-RU" dirty="0" smtClean="0">
                <a:latin typeface="Times New Roman" panose="02020603050405020304" pitchFamily="18" charset="0"/>
                <a:cs typeface="Times New Roman" panose="02020603050405020304" pitchFamily="18" charset="0"/>
              </a:rPr>
              <a:t> — направления можно упомянуть, в первую очередь, </a:t>
            </a:r>
            <a:r>
              <a:rPr lang="ru-RU" b="1" dirty="0" smtClean="0">
                <a:latin typeface="Times New Roman" panose="02020603050405020304" pitchFamily="18" charset="0"/>
                <a:cs typeface="Times New Roman" panose="02020603050405020304" pitchFamily="18" charset="0"/>
              </a:rPr>
              <a:t>Криса </a:t>
            </a:r>
            <a:r>
              <a:rPr lang="ru-RU" b="1" dirty="0" err="1" smtClean="0">
                <a:latin typeface="Times New Roman" panose="02020603050405020304" pitchFamily="18" charset="0"/>
                <a:cs typeface="Times New Roman" panose="02020603050405020304" pitchFamily="18" charset="0"/>
              </a:rPr>
              <a:t>Арджириса</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Ренсиса</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Лайкерта</a:t>
            </a:r>
            <a:r>
              <a:rPr lang="ru-RU" b="1" dirty="0" smtClean="0">
                <a:latin typeface="Times New Roman" panose="02020603050405020304" pitchFamily="18" charset="0"/>
                <a:cs typeface="Times New Roman" panose="02020603050405020304" pitchFamily="18" charset="0"/>
              </a:rPr>
              <a:t>, Дугласа </a:t>
            </a:r>
            <a:r>
              <a:rPr lang="ru-RU" b="1" dirty="0" err="1" smtClean="0">
                <a:latin typeface="Times New Roman" panose="02020603050405020304" pitchFamily="18" charset="0"/>
                <a:cs typeface="Times New Roman" panose="02020603050405020304" pitchFamily="18" charset="0"/>
              </a:rPr>
              <a:t>МакГрегора</a:t>
            </a:r>
            <a:r>
              <a:rPr lang="ru-RU" b="1" dirty="0" smtClean="0">
                <a:latin typeface="Times New Roman" panose="02020603050405020304" pitchFamily="18" charset="0"/>
                <a:cs typeface="Times New Roman" panose="02020603050405020304" pitchFamily="18" charset="0"/>
              </a:rPr>
              <a:t> и Фредерика </a:t>
            </a:r>
            <a:r>
              <a:rPr lang="ru-RU" b="1" dirty="0" err="1" smtClean="0">
                <a:latin typeface="Times New Roman" panose="02020603050405020304" pitchFamily="18" charset="0"/>
                <a:cs typeface="Times New Roman" panose="02020603050405020304" pitchFamily="18" charset="0"/>
              </a:rPr>
              <a:t>Герцберга</a:t>
            </a:r>
            <a:r>
              <a:rPr lang="ru-RU" dirty="0" smtClean="0">
                <a:latin typeface="Times New Roman" panose="02020603050405020304" pitchFamily="18" charset="0"/>
                <a:cs typeface="Times New Roman" panose="02020603050405020304" pitchFamily="18" charset="0"/>
              </a:rPr>
              <a:t>. Эти и другие исследователи изучали различные аспекты социального взаимодействия, мотивации, характера власти и авторитета, организационной структуры, коммуникации в организациях, лидерства, изменение содержания работы и качества трудовой жизни. Мы коснемся их работ в связи с соответствующими темами в последующих главах.</a:t>
            </a:r>
          </a:p>
          <a:p>
            <a:pPr algn="just"/>
            <a:r>
              <a:rPr lang="ru-RU" b="1" dirty="0" smtClean="0">
                <a:latin typeface="Times New Roman" panose="02020603050405020304" pitchFamily="18" charset="0"/>
                <a:cs typeface="Times New Roman" panose="02020603050405020304" pitchFamily="18" charset="0"/>
              </a:rPr>
              <a:t>Школа поведенческих наук </a:t>
            </a:r>
            <a:r>
              <a:rPr lang="ru-RU" dirty="0" smtClean="0">
                <a:latin typeface="Times New Roman" panose="02020603050405020304" pitchFamily="18" charset="0"/>
                <a:cs typeface="Times New Roman" panose="02020603050405020304" pitchFamily="18" charset="0"/>
              </a:rPr>
              <a:t>значительно отошла от школы человеческих отношений, сосредоточившейся прежде всего на методах налаживания межличностных отношений. Новый подход стремился в большей степени оказать помощь работнику в осознании своих собственных возможностей на основе применения концепций поведенческих наук к построению и управлению организациями. В самых общих чертах, основной целью этой школы было повышение эффективности организации за счет повышения эффективности ее человеческих ресурсов.</a:t>
            </a:r>
          </a:p>
          <a:p>
            <a:pPr algn="just"/>
            <a:r>
              <a:rPr lang="ru-RU" b="1" dirty="0" smtClean="0">
                <a:latin typeface="Times New Roman" panose="02020603050405020304" pitchFamily="18" charset="0"/>
                <a:cs typeface="Times New Roman" panose="02020603050405020304" pitchFamily="18" charset="0"/>
              </a:rPr>
              <a:t>Поведенческий подход стал настолько популярен,</a:t>
            </a:r>
            <a:r>
              <a:rPr lang="ru-RU" dirty="0" smtClean="0">
                <a:latin typeface="Times New Roman" panose="02020603050405020304" pitchFamily="18" charset="0"/>
                <a:cs typeface="Times New Roman" panose="02020603050405020304" pitchFamily="18" charset="0"/>
              </a:rPr>
              <a:t> что он почти полностью охватил всю область управления в 60-е годы. Как и более ранние школы, этот подход отстаивал «единственный наилучший путь» решения управленческих проблем. Его главный постулат состоял в том, что правильное применение науки о поведении всегда будет способствовать повышению эффективности как отдельного работника, так и организации в целом. Однако, как мы увидим в последней части этой книги, такие приемы как изменение содержания работы и участие работника в управлении предприятием оказываются эффективными только для некоторых работников и в некоторых ситуациях. Итак, несмотря на многие важные положительные результаты </a:t>
            </a:r>
            <a:r>
              <a:rPr lang="ru-RU" dirty="0" err="1" smtClean="0">
                <a:latin typeface="Times New Roman" panose="02020603050405020304" pitchFamily="18" charset="0"/>
                <a:cs typeface="Times New Roman" panose="02020603050405020304" pitchFamily="18" charset="0"/>
              </a:rPr>
              <a:t>бихевиористский</a:t>
            </a:r>
            <a:r>
              <a:rPr lang="ru-RU" dirty="0" smtClean="0">
                <a:latin typeface="Times New Roman" panose="02020603050405020304" pitchFamily="18" charset="0"/>
                <a:cs typeface="Times New Roman" panose="02020603050405020304" pitchFamily="18" charset="0"/>
              </a:rPr>
              <a:t> подход иногда оказывался несостоятельным в ситуациях, которые отличались от тех, что исследовали его приверженцы.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0208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982639" y="583863"/>
            <a:ext cx="11209361" cy="6059606"/>
          </a:xfrm>
          <a:prstGeom prst="rect">
            <a:avLst/>
          </a:prstGeom>
        </p:spPr>
      </p:pic>
      <p:sp>
        <p:nvSpPr>
          <p:cNvPr id="4" name="Прямоугольник 3"/>
          <p:cNvSpPr/>
          <p:nvPr/>
        </p:nvSpPr>
        <p:spPr>
          <a:xfrm>
            <a:off x="2060813" y="109182"/>
            <a:ext cx="6653052" cy="369332"/>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Таблица 2.2. Вклад различных направлений</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3426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33098" y="0"/>
            <a:ext cx="10658902"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Наука управления или количественный подход (1950 — по настоящее время)</a:t>
            </a:r>
          </a:p>
          <a:p>
            <a:pPr algn="just"/>
            <a:r>
              <a:rPr lang="ru-RU" dirty="0" smtClean="0">
                <a:latin typeface="Times New Roman" panose="02020603050405020304" pitchFamily="18" charset="0"/>
                <a:cs typeface="Times New Roman" panose="02020603050405020304" pitchFamily="18" charset="0"/>
              </a:rPr>
              <a:t>(Следует обратить внимание на различия перевода и содержания двух понятий — </a:t>
            </a:r>
            <a:r>
              <a:rPr lang="ru-RU" dirty="0" err="1" smtClean="0">
                <a:latin typeface="Times New Roman" panose="02020603050405020304" pitchFamily="18" charset="0"/>
                <a:cs typeface="Times New Roman" panose="02020603050405020304" pitchFamily="18" charset="0"/>
              </a:rPr>
              <a:t>scientific</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management</a:t>
            </a:r>
            <a:r>
              <a:rPr lang="ru-RU" dirty="0" smtClean="0">
                <a:latin typeface="Times New Roman" panose="02020603050405020304" pitchFamily="18" charset="0"/>
                <a:cs typeface="Times New Roman" panose="02020603050405020304" pitchFamily="18" charset="0"/>
              </a:rPr>
              <a:t> — «научное управление», которое в американской литературе прямо связывается с «тейлоризмом» и его последователями, и — </a:t>
            </a:r>
            <a:r>
              <a:rPr lang="ru-RU" dirty="0" err="1" smtClean="0">
                <a:latin typeface="Times New Roman" panose="02020603050405020304" pitchFamily="18" charset="0"/>
                <a:cs typeface="Times New Roman" panose="02020603050405020304" pitchFamily="18" charset="0"/>
              </a:rPr>
              <a:t>management</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science</a:t>
            </a:r>
            <a:r>
              <a:rPr lang="ru-RU" dirty="0" smtClean="0">
                <a:latin typeface="Times New Roman" panose="02020603050405020304" pitchFamily="18" charset="0"/>
                <a:cs typeface="Times New Roman" panose="02020603050405020304" pitchFamily="18" charset="0"/>
              </a:rPr>
              <a:t> — «наука управления» — MS, которая сводится к применению количественных методов или же к исследованию операций (</a:t>
            </a:r>
            <a:r>
              <a:rPr lang="ru-RU" dirty="0" err="1" smtClean="0">
                <a:latin typeface="Times New Roman" panose="02020603050405020304" pitchFamily="18" charset="0"/>
                <a:cs typeface="Times New Roman" panose="02020603050405020304" pitchFamily="18" charset="0"/>
              </a:rPr>
              <a:t>operations</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research</a:t>
            </a:r>
            <a:r>
              <a:rPr lang="ru-RU" dirty="0" smtClean="0">
                <a:latin typeface="Times New Roman" panose="02020603050405020304" pitchFamily="18" charset="0"/>
                <a:cs typeface="Times New Roman" panose="02020603050405020304" pitchFamily="18" charset="0"/>
              </a:rPr>
              <a:t> — OR). В этом значении часто применяется аббревиатура MS/OR. В советской литературе ему близко по смыслу понятие «экономико-математические методы». (Прим. </a:t>
            </a:r>
            <a:r>
              <a:rPr lang="ru-RU" dirty="0" err="1" smtClean="0">
                <a:latin typeface="Times New Roman" panose="02020603050405020304" pitchFamily="18" charset="0"/>
                <a:cs typeface="Times New Roman" panose="02020603050405020304" pitchFamily="18" charset="0"/>
              </a:rPr>
              <a:t>научн</a:t>
            </a:r>
            <a:r>
              <a:rPr lang="ru-RU" dirty="0" smtClean="0">
                <a:latin typeface="Times New Roman" panose="02020603050405020304" pitchFamily="18" charset="0"/>
                <a:cs typeface="Times New Roman" panose="02020603050405020304" pitchFamily="18" charset="0"/>
              </a:rPr>
              <a:t>. ред.))</a:t>
            </a:r>
          </a:p>
          <a:p>
            <a:pPr algn="just"/>
            <a:r>
              <a:rPr lang="ru-RU" dirty="0" smtClean="0">
                <a:latin typeface="Times New Roman" panose="02020603050405020304" pitchFamily="18" charset="0"/>
                <a:cs typeface="Times New Roman" panose="02020603050405020304" pitchFamily="18" charset="0"/>
              </a:rPr>
              <a:t>Математика, статистика, инженерные науки и связанные с ними области знания внесли существенный вклад в теорию управления. Их влияние можно проследить в применении Фредериком У. Тейлором научного метода при анализе работы. Но до второй мировой войны количественные методы использовались в управлении недостаточно.</a:t>
            </a:r>
          </a:p>
          <a:p>
            <a:pPr algn="just"/>
            <a:r>
              <a:rPr lang="ru-RU" dirty="0" smtClean="0">
                <a:latin typeface="Times New Roman" panose="02020603050405020304" pitchFamily="18" charset="0"/>
                <a:cs typeface="Times New Roman" panose="02020603050405020304" pitchFamily="18" charset="0"/>
              </a:rPr>
              <a:t>Англичане должны были отыскивать способ наиболее эффективного использования ограниченного числа своих боевых истребителей и средств противовоздушной обороны с тем, чтобы избежать уничтожения во время массированных немецких воздушных ударов. Позднее пришлось искать способ максимизации эффективности военных поставок по обеспечению высадки союзников в Европе. Количественные методы, сгруппированные под общим названием исследование операций, были использованы при решении этих и других проблем, включающих войну подлодок и минирование японских портов.</a:t>
            </a:r>
          </a:p>
          <a:p>
            <a:pPr algn="just"/>
            <a:r>
              <a:rPr lang="ru-RU" b="1" dirty="0" smtClean="0">
                <a:latin typeface="Times New Roman" panose="02020603050405020304" pitchFamily="18" charset="0"/>
                <a:cs typeface="Times New Roman" panose="02020603050405020304" pitchFamily="18" charset="0"/>
              </a:rPr>
              <a:t>ИССЛЕДОВАНИЕ ОПЕРАЦИЙ И МОДЕЛИ</a:t>
            </a:r>
            <a:r>
              <a:rPr lang="ru-RU" dirty="0" smtClean="0">
                <a:latin typeface="Times New Roman" panose="02020603050405020304" pitchFamily="18" charset="0"/>
                <a:cs typeface="Times New Roman" panose="02020603050405020304" pitchFamily="18" charset="0"/>
              </a:rPr>
              <a:t>. По своей сути, исследование операций — это применение методов научного исследования к операционным проблемам организации. После постановки проблемы группа специалистов по исследованию операций разрабатывает модель ситуации. Модель — это форма представления реальности. Обычно модель упрощает реальность или представляет ее абстрактно. Модели облегчают понимание сложностей реальности. Дорожная карта, например, облегчает возможность увидеть пространственные соотношения на местности. Без такой модели было бы гораздо сложнее добраться до места назначения.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15567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87688" y="0"/>
            <a:ext cx="10604311" cy="5909310"/>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Пришлось бы полагаться на метод проб и ошибок. Точно так же модели, разработанные в исследованиях операций, упрощают сложные проблемы, сокращая число переменных, подлежащих рассмотрению, до управляемого количества.</a:t>
            </a:r>
          </a:p>
          <a:p>
            <a:pPr algn="just"/>
            <a:r>
              <a:rPr lang="ru-RU" dirty="0" smtClean="0">
                <a:latin typeface="Times New Roman" panose="02020603050405020304" pitchFamily="18" charset="0"/>
                <a:cs typeface="Times New Roman" panose="02020603050405020304" pitchFamily="18" charset="0"/>
              </a:rPr>
              <a:t>После создания модели, переменным задаются количественные значения. Это позволяет объективно сравнить и описать каждую переменную и отношения между ними. Ключевой характеристикой науки управления является замена словесных рассуждений и описательного анализа моделями, символами и количественными значениями. Вероятно, самый крупный толчок к применению количественных методов в управлении дало развитие компьютеров. Компьютер позволил исследователям операций конструировать математические модели возрастающей сложности, которые наиболее близко приближаются к реальности и, следовательно, являются более точными.</a:t>
            </a:r>
          </a:p>
          <a:p>
            <a:pPr algn="just"/>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ВЛИЯНИЕ КОЛИЧЕСТВЕННОГО ПОДХОДА</a:t>
            </a:r>
            <a:r>
              <a:rPr lang="ru-RU" dirty="0" smtClean="0">
                <a:latin typeface="Times New Roman" panose="02020603050405020304" pitchFamily="18" charset="0"/>
                <a:cs typeface="Times New Roman" panose="02020603050405020304" pitchFamily="18" charset="0"/>
              </a:rPr>
              <a:t>. Влияние науки управления или количественного подхода было значительно меньшим, чем влияние </a:t>
            </a:r>
            <a:r>
              <a:rPr lang="ru-RU" dirty="0" err="1" smtClean="0">
                <a:latin typeface="Times New Roman" panose="02020603050405020304" pitchFamily="18" charset="0"/>
                <a:cs typeface="Times New Roman" panose="02020603050405020304" pitchFamily="18" charset="0"/>
              </a:rPr>
              <a:t>бихевиористского</a:t>
            </a:r>
            <a:r>
              <a:rPr lang="ru-RU" dirty="0" smtClean="0">
                <a:latin typeface="Times New Roman" panose="02020603050405020304" pitchFamily="18" charset="0"/>
                <a:cs typeface="Times New Roman" panose="02020603050405020304" pitchFamily="18" charset="0"/>
              </a:rPr>
              <a:t> подхода, отчасти потому, что гораздо большее число руководителей ежедневно сталкивается с проблемами человеческих отношений, человеческого поведения, чем с проблемами, которые являются предметом исследования операций. Кроме того, до 60-х годов лишь у очень немногих руководителей было образование достаточное, для понимания и применения сложных количественных методов. Однако, в настоящее время положение быстро меняется, так как все больше школ бизнеса предлагает курсы количественных методов и применения компьютеров.</a:t>
            </a:r>
          </a:p>
          <a:p>
            <a:pPr algn="just"/>
            <a:r>
              <a:rPr lang="ru-RU" dirty="0" smtClean="0">
                <a:latin typeface="Times New Roman" panose="02020603050405020304" pitchFamily="18" charset="0"/>
                <a:cs typeface="Times New Roman" panose="02020603050405020304" pitchFamily="18" charset="0"/>
              </a:rPr>
              <a:t>В табл. 2.2. представлен вклад четырех школ в развитие управленческой мысли.</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6203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92154" y="0"/>
            <a:ext cx="10699845" cy="6186309"/>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Процессный подход</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Эта концепция, означающая крупный поворот в управленческой мысли, широко применяется и в настоящее время. Процессный подход был впервые предложен приверженцами школы административного управления, которые пытались описать функции менеджера. Однако, эти авторы были склонны рассматривать такого рода функции как не зависимые друг от друга. Процессный подход, в противоположность этому, рассматривает функции управления как взаимосвязанные.</a:t>
            </a:r>
          </a:p>
          <a:p>
            <a:pPr algn="just"/>
            <a:r>
              <a:rPr lang="ru-RU" dirty="0" smtClean="0">
                <a:latin typeface="Times New Roman" panose="02020603050405020304" pitchFamily="18" charset="0"/>
                <a:cs typeface="Times New Roman" panose="02020603050405020304" pitchFamily="18" charset="0"/>
              </a:rPr>
              <a:t>Управление рассматривается как процесс, потому что работа по достижению целей с помощью других — это не какое-то единовременное действие, а серия непрерывных взаимосвязанных действий. Эти действия, каждое из которых само по себе является процессом, очень важны для успеха организации. Их называют управленческими функциями. Каждая управленческая функция тоже представляет собой процесс, потому что также состоит из серии взаимосвязанных действий. Процесс управления является общей суммой всех функций.</a:t>
            </a:r>
          </a:p>
          <a:p>
            <a:pPr algn="just"/>
            <a:r>
              <a:rPr lang="ru-RU" dirty="0" smtClean="0">
                <a:latin typeface="Times New Roman" panose="02020603050405020304" pitchFamily="18" charset="0"/>
                <a:cs typeface="Times New Roman" panose="02020603050405020304" pitchFamily="18" charset="0"/>
              </a:rPr>
              <a:t>Анри </a:t>
            </a:r>
            <a:r>
              <a:rPr lang="ru-RU" dirty="0" err="1" smtClean="0">
                <a:latin typeface="Times New Roman" panose="02020603050405020304" pitchFamily="18" charset="0"/>
                <a:cs typeface="Times New Roman" panose="02020603050405020304" pitchFamily="18" charset="0"/>
              </a:rPr>
              <a:t>Файоль</a:t>
            </a:r>
            <a:r>
              <a:rPr lang="ru-RU" dirty="0" smtClean="0">
                <a:latin typeface="Times New Roman" panose="02020603050405020304" pitchFamily="18" charset="0"/>
                <a:cs typeface="Times New Roman" panose="02020603050405020304" pitchFamily="18" charset="0"/>
              </a:rPr>
              <a:t>, которому приписывают первоначальную разработку этой концепции, считал, что существует пять исходных функций. По его словам, «управлять означает предсказывать и планировать, организовывать, распоряжаться, координировать и контролировать». Другие авторы разработали иные перечни функций. Обзор современной литературы позволяет выявить следующие функции — планирование, организация, распорядительство (или командование), мотивация, руководство, координация, контроль, коммуникация, исследование, оценка, принятие решений, подбор персонала, представительство и ведение переговоров или заключение сделок, фактически почти в каждой публикации по управлению содержится список управленческих функций, который будет хоть немного отличаться от других подобных же списков.</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7678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614865" y="662834"/>
            <a:ext cx="10577135" cy="6195166"/>
          </a:xfrm>
          <a:prstGeom prst="rect">
            <a:avLst/>
          </a:prstGeom>
        </p:spPr>
      </p:pic>
      <p:sp>
        <p:nvSpPr>
          <p:cNvPr id="3" name="Прямоугольник 2"/>
          <p:cNvSpPr/>
          <p:nvPr/>
        </p:nvSpPr>
        <p:spPr>
          <a:xfrm>
            <a:off x="1614864" y="187236"/>
            <a:ext cx="3413307" cy="369332"/>
          </a:xfrm>
          <a:prstGeom prst="rect">
            <a:avLst/>
          </a:prstGeom>
        </p:spPr>
        <p:txBody>
          <a:bodyPr wrap="none">
            <a:spAutoFit/>
          </a:bodyPr>
          <a:lstStyle/>
          <a:p>
            <a:r>
              <a:rPr lang="ru-RU" b="1" dirty="0" smtClean="0">
                <a:latin typeface="Times New Roman" panose="02020603050405020304" pitchFamily="18" charset="0"/>
                <a:cs typeface="Times New Roman" panose="02020603050405020304" pitchFamily="18" charset="0"/>
              </a:rPr>
              <a:t>Рис. 2.2. Функции управления.</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4840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87688" y="-118068"/>
            <a:ext cx="10604311" cy="5909310"/>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Функции процесса управления</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Процесс управления состоит из четырех взаимосвязанных функций: планирования, организации, мотивации и контроля (рис. 2.2.).</a:t>
            </a:r>
          </a:p>
          <a:p>
            <a:pPr algn="just"/>
            <a:r>
              <a:rPr lang="ru-RU" b="1" dirty="0" smtClean="0">
                <a:latin typeface="Times New Roman" panose="02020603050405020304" pitchFamily="18" charset="0"/>
                <a:cs typeface="Times New Roman" panose="02020603050405020304" pitchFamily="18" charset="0"/>
              </a:rPr>
              <a:t>ПЛАНИРОВАНИЕ</a:t>
            </a:r>
            <a:r>
              <a:rPr lang="ru-RU" dirty="0" smtClean="0">
                <a:latin typeface="Times New Roman" panose="02020603050405020304" pitchFamily="18" charset="0"/>
                <a:cs typeface="Times New Roman" panose="02020603050405020304" pitchFamily="18" charset="0"/>
              </a:rPr>
              <a:t>. Функция планирования предполагает решение о том, какими должны быть цели организации и что должны делать члены организации, чтобы достичь этих целей. По сути своей, функция планирования отвечает на три следующих основных вопроса:</a:t>
            </a:r>
          </a:p>
          <a:p>
            <a:pPr algn="just"/>
            <a:r>
              <a:rPr lang="ru-RU" dirty="0" smtClean="0">
                <a:latin typeface="Times New Roman" panose="02020603050405020304" pitchFamily="18" charset="0"/>
                <a:cs typeface="Times New Roman" panose="02020603050405020304" pitchFamily="18" charset="0"/>
              </a:rPr>
              <a:t>1. Где мы находимся в настоящее время? Руководители должны оценивать сильные и слабые стороны организации в таких важных областях как финансы, маркетинг, производство, научные исследования и разработки, трудовые ресурсы. Все это осуществляется с целью определить, чего может реально добиться организация.</a:t>
            </a:r>
          </a:p>
          <a:p>
            <a:pPr algn="just"/>
            <a:r>
              <a:rPr lang="ru-RU" dirty="0" smtClean="0">
                <a:latin typeface="Times New Roman" panose="02020603050405020304" pitchFamily="18" charset="0"/>
                <a:cs typeface="Times New Roman" panose="02020603050405020304" pitchFamily="18" charset="0"/>
              </a:rPr>
              <a:t>2. Куда мы. хотим двигаться? Оценивая возможности и угрозы в окружающей организацию среде, такие как конкуренция, клиенты, законы, политические факторы, экономические условия, технология, снабжение, социальные и культурные изменения, руководство определяет, каким и должны быть цели организации и что может помешать организации достичь этих целей.</a:t>
            </a:r>
          </a:p>
          <a:p>
            <a:pPr algn="just"/>
            <a:r>
              <a:rPr lang="ru-RU" dirty="0" smtClean="0">
                <a:latin typeface="Times New Roman" panose="02020603050405020304" pitchFamily="18" charset="0"/>
                <a:cs typeface="Times New Roman" panose="02020603050405020304" pitchFamily="18" charset="0"/>
              </a:rPr>
              <a:t>3. Как мы собираемся сделать это? Руководители должны решить как в общих чертах, так и конкретно, что должны делать члены организации, чтобы достичь выполнения целей организации.</a:t>
            </a:r>
          </a:p>
          <a:p>
            <a:pPr algn="just"/>
            <a:r>
              <a:rPr lang="ru-RU" dirty="0" smtClean="0">
                <a:latin typeface="Times New Roman" panose="02020603050405020304" pitchFamily="18" charset="0"/>
                <a:cs typeface="Times New Roman" panose="02020603050405020304" pitchFamily="18" charset="0"/>
              </a:rPr>
              <a:t>Посредством планирования руководство стремится установить основные направления усилий и принятия решений, которые обеспечат единство цели для всех членов организации. Другими словами, планирование — это один из способов, с помощью которого руководство обеспечивает единое направление усилий всех членов организации к достижению ее общих целей.</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75570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33100" y="-104923"/>
            <a:ext cx="10135736" cy="18097262"/>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ОРГАНИЗАЦИЯ. Организовать — значит создать некую структуру. Существует много элементов, которые необходимо структурировать, чтобы организация могла выполнять свои планы и тем самым достигать своей цели. Одним из этих элементов является работа, конкретные задания организации, такие как строительство жилых домов или сборка радио или обеспечение страхования жизни. Промышленная революция началась с осознания того, что организация работы определенным образом позволяет группе работников добиться гораздо большего, чем они могли бы сделать без должной организации. Организация работы была в центре внимания движения за научное управление.</a:t>
            </a:r>
          </a:p>
          <a:p>
            <a:pPr algn="just"/>
            <a:r>
              <a:rPr lang="ru-RU" dirty="0" smtClean="0">
                <a:latin typeface="Times New Roman" panose="02020603050405020304" pitchFamily="18" charset="0"/>
                <a:cs typeface="Times New Roman" panose="02020603050405020304" pitchFamily="18" charset="0"/>
              </a:rPr>
              <a:t>Поскольку в организации работу выполняют люди, другим важным аспектом функции организации является определение, кто именно должен выполнять каждое конкретное задание из большого количества таких заданий, существующих в рамках организации, включая и работу по управлению. Руководитель подбирает людей для конкретной работы, делегируя отдельным людям задания и полномочия или права использовать ресурсы организации. Эти субъекты делегирования принимают на себя ответственность за успешное выполнение своих обязанностей. Поступая таким образом, они соглашаются считать себя подчиненными по отношению к руководителю. Как нам предстоит увидеть, делегирование — это средство, с помощью которого руководство осуществляет выполнение работы с помощью других лиц. Концепция внесения систематического начала в организацию работы и деятельности людей может быть расширена (как будет рассмотрено далее) до создания структуры организации в целом.</a:t>
            </a:r>
          </a:p>
          <a:p>
            <a:pPr algn="just"/>
            <a:r>
              <a:rPr lang="ru-RU" dirty="0" smtClean="0">
                <a:latin typeface="Times New Roman" panose="02020603050405020304" pitchFamily="18" charset="0"/>
                <a:cs typeface="Times New Roman" panose="02020603050405020304" pitchFamily="18" charset="0"/>
              </a:rPr>
              <a:t>МОТИВАЦИЯ. Руководитель всегда должен помнить, что даже прекрасно составленные планы и самая совершенная структура организации не имеют никакого смысла, если кто-то не выполняет фактическую работу организации. И задача функции мотивации заключается в том, чтобы члены организации выполняли работу в соответствии с делегированными им обязанностями и сообразуясь с планом.</a:t>
            </a:r>
          </a:p>
          <a:p>
            <a:pPr algn="just"/>
            <a:r>
              <a:rPr lang="ru-RU" dirty="0" smtClean="0">
                <a:latin typeface="Times New Roman" panose="02020603050405020304" pitchFamily="18" charset="0"/>
                <a:cs typeface="Times New Roman" panose="02020603050405020304" pitchFamily="18" charset="0"/>
              </a:rPr>
              <a:t>Руководители всегда осуществляли функцию мотивации своих работников, осознавали они это сами или нет. В древние времена для этого служили хлыст и угрозы, для немногочисленных избранных — награды. С конца XVIII и по XX век было широко распространено убеждение, что люди всегда будут работать больше, если у них имеется возможность заработать больше. Считалось, таким образом, что мотивирование — это простой вопрос, сводящийся к предложению соответствующих денежных вознаграждений в обмен за прилагаемые усилия. На этом основывался подход к мотивации школы научного управления.</a:t>
            </a:r>
          </a:p>
          <a:p>
            <a:pPr algn="just"/>
            <a:r>
              <a:rPr lang="ru-RU" dirty="0" smtClean="0">
                <a:latin typeface="Times New Roman" panose="02020603050405020304" pitchFamily="18" charset="0"/>
                <a:cs typeface="Times New Roman" panose="02020603050405020304" pitchFamily="18" charset="0"/>
              </a:rPr>
              <a:t>Исследования в области поведенческих наук продемонстрировали несостоятельность чисто экономического подхода. Руководители узнали, что мотивация, т.е. создание внутреннего побуждения к действиям, является результатом сложной совокупности потребностей, которые постоянно меняются. В настоящее время мы понимаем, что для того, чтобы мотивировать своих работников эффективно, руководителю следует определить, каковы же на самом деле эти потребности, и обеспечить способ для работников удовлетворять эти потребности через хорошую работу.</a:t>
            </a:r>
          </a:p>
          <a:p>
            <a:pPr algn="just"/>
            <a:r>
              <a:rPr lang="ru-RU" b="1" dirty="0" smtClean="0">
                <a:latin typeface="Times New Roman" panose="02020603050405020304" pitchFamily="18" charset="0"/>
                <a:cs typeface="Times New Roman" panose="02020603050405020304" pitchFamily="18" charset="0"/>
              </a:rPr>
              <a:t>КОНТРОЛЬ. </a:t>
            </a:r>
            <a:r>
              <a:rPr lang="ru-RU" dirty="0" smtClean="0">
                <a:latin typeface="Times New Roman" panose="02020603050405020304" pitchFamily="18" charset="0"/>
                <a:cs typeface="Times New Roman" panose="02020603050405020304" pitchFamily="18" charset="0"/>
              </a:rPr>
              <a:t>Почти все, что делает руководитель, обращено в будущее. Руководитель планирует достичь цель в какое-то время, точно зафиксированное как день, неделя или месяц, год или более отдаленный момент в будущем. За этот период многое может случиться, в том числе и много неблагополучных изменений. Работники могут отказаться выполнять свои обязанности в соответствии с планом. Могут быть приняты законы, запрещающие подход, который избрало руководство. На рынке может появиться новый сильный конкурент, который значительно затруднит организации реализацию ее целей. Или просто люди могут совершить ошибку при выполнении ими своих обязанностей.</a:t>
            </a:r>
          </a:p>
          <a:p>
            <a:pPr algn="just"/>
            <a:r>
              <a:rPr lang="ru-RU" dirty="0" smtClean="0">
                <a:latin typeface="Times New Roman" panose="02020603050405020304" pitchFamily="18" charset="0"/>
                <a:cs typeface="Times New Roman" panose="02020603050405020304" pitchFamily="18" charset="0"/>
              </a:rPr>
              <a:t>Такие непредвиденные обстоятельства могут заставить организацию отклониться от основного курса, намеченного руководством первоначально. И если руководство окажется неспособным найти и исправить эти отклонения от первоначальных планов, прежде чем организации будет нанесен серьезный ущерб, достижение целей, возможно даже само выживание, будет поставлено под угрозу.</a:t>
            </a:r>
          </a:p>
          <a:p>
            <a:pPr algn="just"/>
            <a:r>
              <a:rPr lang="ru-RU" dirty="0" smtClean="0">
                <a:latin typeface="Times New Roman" panose="02020603050405020304" pitchFamily="18" charset="0"/>
                <a:cs typeface="Times New Roman" panose="02020603050405020304" pitchFamily="18" charset="0"/>
              </a:rPr>
              <a:t>Контроль — это процесс обеспечения того, что организация действительно достигает своих целей. Вот почему на рис. 2.2. стрелки, исходящие от контроля, идут к планированию. Существуют три аспекта управленческого контроля. Установление стандартов — это точное определение целей, которые должны быть достигнуты в обозначенный отрезок времени. Оно основывается на планах, разработанных в процессе планирования. Второй аспект — это измерение того, что было в действительности достигнуто за определенный период, и сравнение достигнутого с ожидаемыми результатами. Если обе эти фазы выполнены правильно, то руководство организации не только знает о том, что в организации существует проблема, но и знает источник этой проблемы. Это знание необходимо для успешного осуществления третьей фазы, а именно, — стадии, на которой предпринимаются действия, если это необходимо, для коррекции серьезных отклонений от первоначального плана. Одно из возможных действий — пересмотр целей, для того чтобы они стали более реалистичными и соответствовали ситуации. Ваш преподаватель, например, через систему тестов, которая является способом контроля для определения ваших успехов в обучении по сравнению с установленными нормами, увидел, что ваша группа может усвоить больше материала, чем первоначально было определено. В результате он может пересмотреть учебные планы, чтобы обеспечить прохождение большего объема материала.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10717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92154" y="-361197"/>
            <a:ext cx="10699846" cy="7294305"/>
          </a:xfrm>
          <a:prstGeom prst="rect">
            <a:avLst/>
          </a:prstGeom>
        </p:spPr>
        <p:txBody>
          <a:bodyPr wrap="square">
            <a:spAutoFit/>
          </a:bodyPr>
          <a:lstStyle/>
          <a:p>
            <a:pPr algn="just"/>
            <a:r>
              <a:rPr lang="ru-RU" dirty="0" smtClean="0"/>
              <a:t>Связующие процессы</a:t>
            </a:r>
          </a:p>
          <a:p>
            <a:pPr algn="just"/>
            <a:endParaRPr lang="ru-RU" dirty="0" smtClean="0"/>
          </a:p>
          <a:p>
            <a:pPr algn="just"/>
            <a:r>
              <a:rPr lang="ru-RU" dirty="0" smtClean="0">
                <a:latin typeface="Times New Roman" panose="02020603050405020304" pitchFamily="18" charset="0"/>
                <a:cs typeface="Times New Roman" panose="02020603050405020304" pitchFamily="18" charset="0"/>
              </a:rPr>
              <a:t>Четыре функции управления — планирование, организация, мотивация и контроль — имеют две общих характеристики: все они требуют принятия решений, и для всех необходима коммуникация, обмен информацией, чтобы получить информацию для принятия правильного решения и сделать это решение понятным для других членов организации. Из-за этого, а также вследствие того, что эти две характеристики связывают все четыре управленческие функции, обеспечивая их взаимозависимость, коммуникации и принятие решений часто называют связующими процессами.</a:t>
            </a:r>
          </a:p>
          <a:p>
            <a:pPr algn="just"/>
            <a:r>
              <a:rPr lang="ru-RU" b="1" dirty="0" smtClean="0">
                <a:latin typeface="Times New Roman" panose="02020603050405020304" pitchFamily="18" charset="0"/>
                <a:cs typeface="Times New Roman" panose="02020603050405020304" pitchFamily="18" charset="0"/>
              </a:rPr>
              <a:t>ПРИНЯТИЕ РЕШЕНИЙ. </a:t>
            </a:r>
            <a:r>
              <a:rPr lang="ru-RU" dirty="0" smtClean="0">
                <a:latin typeface="Times New Roman" panose="02020603050405020304" pitchFamily="18" charset="0"/>
                <a:cs typeface="Times New Roman" panose="02020603050405020304" pitchFamily="18" charset="0"/>
              </a:rPr>
              <a:t>Управленческая работа — это, в основном, работа интеллектуальная. Она напоминает попытку сложить сложный мозаичный узор из отдельных кусочков после того, как кто-то свалил в эту же коробку кусочки мозаики, принадлежащие еще пяти различным сюжетам. Чтобы дополнить сравнение с мозаикой, следует сказать, что руководителям приходится перебирать многочисленные комбинации потенциальных действия для того, чтобы найти правильное действие — для данной организации в данное время и в данном месте. По сути, чтобы организация могла четко работать, руководитель должен сделать серию правильных выборов из нескольких альтернативных возможностей. Выбор одной из альтернатив — это решение. Следовательно, принятие решения — это выбор того, как и что планировать, организовывать, мотивировать и контролировать. В самых общих чертах именно это составляет основное содержание деятельности руководителя.</a:t>
            </a:r>
          </a:p>
          <a:p>
            <a:pPr algn="just"/>
            <a:r>
              <a:rPr lang="ru-RU" dirty="0" smtClean="0">
                <a:latin typeface="Times New Roman" panose="02020603050405020304" pitchFamily="18" charset="0"/>
                <a:cs typeface="Times New Roman" panose="02020603050405020304" pitchFamily="18" charset="0"/>
              </a:rPr>
              <a:t>Основным требованием для принятия эффективного объективного решения или даже для понимания истинных масштабов проблемы является наличие адекватной точной информации. Единственным способом получения такой информации является коммуникация.</a:t>
            </a:r>
          </a:p>
          <a:p>
            <a:pPr algn="just"/>
            <a:r>
              <a:rPr lang="ru-RU" b="1" dirty="0" smtClean="0">
                <a:latin typeface="Times New Roman" panose="02020603050405020304" pitchFamily="18" charset="0"/>
                <a:cs typeface="Times New Roman" panose="02020603050405020304" pitchFamily="18" charset="0"/>
              </a:rPr>
              <a:t>КОММУНИКАЦИЯ. </a:t>
            </a:r>
            <a:r>
              <a:rPr lang="ru-RU" dirty="0" smtClean="0">
                <a:latin typeface="Times New Roman" panose="02020603050405020304" pitchFamily="18" charset="0"/>
                <a:cs typeface="Times New Roman" panose="02020603050405020304" pitchFamily="18" charset="0"/>
              </a:rPr>
              <a:t>Способность передавать абстрактные идеи является одной из важных отличительных особенностей человечества. Коммуникация — это процесс обмена информацией, ее смысловым значением между двумя или более людьми. Прочность и качество отношений между людьми — будь это друзья, члены семьи или коллеги — в основном представляют собой функцию того, насколько четкими и честными являются их межличностные отношения.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3368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74042" y="0"/>
            <a:ext cx="10617958" cy="397031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Развитие управления как научной дисциплины не представляло собою серию последовательных шагов вперед. Скорее, это было несколько подходов, которые часто совпадали. </a:t>
            </a:r>
            <a:r>
              <a:rPr lang="ru-RU" b="1" dirty="0" smtClean="0">
                <a:latin typeface="Times New Roman" panose="02020603050405020304" pitchFamily="18" charset="0"/>
                <a:cs typeface="Times New Roman" panose="02020603050405020304" pitchFamily="18" charset="0"/>
              </a:rPr>
              <a:t>Объекты управления </a:t>
            </a:r>
            <a:r>
              <a:rPr lang="ru-RU" dirty="0" smtClean="0">
                <a:latin typeface="Times New Roman" panose="02020603050405020304" pitchFamily="18" charset="0"/>
                <a:cs typeface="Times New Roman" panose="02020603050405020304" pitchFamily="18" charset="0"/>
              </a:rPr>
              <a:t>— это и техника, и люди. Следовательно, успехи в теории управления всегда зависели от успехов в других, связанных с управлением областях, таких как математика, инженерные науки, психология, социология и антропология. По мере того, как развивались эти области знания, исследователи в области управления, теоретики и практики, узнавали все больше о факторах, влияющих на успех организации. Эти знания помогали специалистам понять, почему некоторые более ранние теории иногда не выдерживали проверки практикой, и находить новые подходы к управлению.</a:t>
            </a:r>
          </a:p>
          <a:p>
            <a:pPr algn="just"/>
            <a:r>
              <a:rPr lang="ru-RU" dirty="0" smtClean="0">
                <a:latin typeface="Times New Roman" panose="02020603050405020304" pitchFamily="18" charset="0"/>
                <a:cs typeface="Times New Roman" panose="02020603050405020304" pitchFamily="18" charset="0"/>
              </a:rPr>
              <a:t>В то же самое время мир становился ареной быстрых перемен. Все более частыми и значимыми становились научно-технические нововведения и правительства начали все более решительно определяться в своем отношении к бизнесу. Эти и другие факторы заставили представителей управленческой мысли глубже осознать существование внешних по отношению к организации сил. Для этой цели были разработаны новые подходы.  </a:t>
            </a:r>
            <a:r>
              <a:rPr lang="ru-RU" b="1" dirty="0" smtClean="0">
                <a:latin typeface="Times New Roman" panose="02020603050405020304" pitchFamily="18" charset="0"/>
                <a:cs typeface="Times New Roman" panose="02020603050405020304" pitchFamily="18" charset="0"/>
              </a:rPr>
              <a:t>Рис. 2.1.Эволюция управления как науки.</a:t>
            </a:r>
          </a:p>
          <a:p>
            <a:pPr algn="just"/>
            <a:endParaRPr lang="ru-RU"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574042" y="3643952"/>
            <a:ext cx="10617958" cy="3214048"/>
          </a:xfrm>
          <a:prstGeom prst="rect">
            <a:avLst/>
          </a:prstGeom>
        </p:spPr>
      </p:pic>
    </p:spTree>
    <p:extLst>
      <p:ext uri="{BB962C8B-B14F-4D97-AF65-F5344CB8AC3E}">
        <p14:creationId xmlns:p14="http://schemas.microsoft.com/office/powerpoint/2010/main" val="23739179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55928" y="0"/>
            <a:ext cx="10536071"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Поскольку организация представляет собой структурированный тип отношений между людьми, она в значительной степени зависит от качества коммуникаций для обеспечения эффективного функционирования.</a:t>
            </a:r>
          </a:p>
          <a:p>
            <a:pPr algn="just"/>
            <a:r>
              <a:rPr lang="ru-RU" dirty="0" smtClean="0">
                <a:latin typeface="Times New Roman" panose="02020603050405020304" pitchFamily="18" charset="0"/>
                <a:cs typeface="Times New Roman" panose="02020603050405020304" pitchFamily="18" charset="0"/>
              </a:rPr>
              <a:t>Очевидно, что если коммуникации между людьми не будут эффективными, люди не смогут договориться об общей цели, что составляет предпосылку существования организации как таковой. Информация в процессе коммуникации передается не только для того, чтобы могли приниматься здравые решения, но также и для того, чтобы они могли выполняться. Планы, например, нельзя выполнить, если они не будут переданы тем людям, которые должны их выполнять. Обычно, если руководство может донести обоснование своих решений до подчиненных, это значительно повышает шансы их успешного выполнения. До тех пор, пока работники не понимают, какое вознаграждение может предложить им организация за хорошо выполненную работу, они не могут быть достаточно мотивированы и хорошо работать на нее. Коммуникация также важна и в функции контроля. Руководители нуждаются в информации относительно того, что было выполнено, чтобы правильно оценить, были ли достигнуты цели организации.</a:t>
            </a:r>
          </a:p>
          <a:p>
            <a:pPr algn="just"/>
            <a:r>
              <a:rPr lang="ru-RU" dirty="0" smtClean="0">
                <a:latin typeface="Times New Roman" panose="02020603050405020304" pitchFamily="18" charset="0"/>
                <a:cs typeface="Times New Roman" panose="02020603050405020304" pitchFamily="18" charset="0"/>
              </a:rPr>
              <a:t>С 1979 г. компания «</a:t>
            </a:r>
            <a:r>
              <a:rPr lang="ru-RU" dirty="0" err="1" smtClean="0">
                <a:latin typeface="Times New Roman" panose="02020603050405020304" pitchFamily="18" charset="0"/>
                <a:cs typeface="Times New Roman" panose="02020603050405020304" pitchFamily="18" charset="0"/>
              </a:rPr>
              <a:t>Хьюлетт</a:t>
            </a:r>
            <a:r>
              <a:rPr lang="ru-RU" dirty="0" smtClean="0">
                <a:latin typeface="Times New Roman" panose="02020603050405020304" pitchFamily="18" charset="0"/>
                <a:cs typeface="Times New Roman" panose="02020603050405020304" pitchFamily="18" charset="0"/>
              </a:rPr>
              <a:t>-Паккард» работает для того, чтобы достичь цели, поставленной как цель десятилетия: сократить в десять раз процент брака в производстве. Для того чтобы обеспечить это, руководство вначале должно было разработать план. Затем в компании была организована небольшая группа людей, чтобы бороться за качество. Эту группу назвали «группа качества» или «группа сдачи продукции с первого предъявления». Поездка этой группы в Японию способствовала тому, что движение за качество приняло гораздо более широкий размах, «теперь это было похоже на крестовый поход за качество, и в нем могли принимать участие практически все работники компании на всех уровнях». Было испробовано несколько методов пропаганды значимости этого движения, чтобы охватить энтузиазмом всю компанию. К таким методам относились: обсуждение, обучение и распространение письменной информации в форме писем-циркуляров.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18231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01336" y="-127673"/>
            <a:ext cx="10590663"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Качество и производительность стали темой разговоров во время коротких перерывов на кофе. Результаты программы по сокращению брака в производстве были положительными. Другие изменения — такие, как обеспечение своевременного доступа к необходимой информации, имеют место в процессе продвижения к достижению названной цели «</a:t>
            </a:r>
            <a:r>
              <a:rPr lang="ru-RU" dirty="0" err="1" smtClean="0">
                <a:latin typeface="Times New Roman" panose="02020603050405020304" pitchFamily="18" charset="0"/>
                <a:cs typeface="Times New Roman" panose="02020603050405020304" pitchFamily="18" charset="0"/>
              </a:rPr>
              <a:t>Хьюлетт</a:t>
            </a:r>
            <a:r>
              <a:rPr lang="ru-RU" dirty="0" smtClean="0">
                <a:latin typeface="Times New Roman" panose="02020603050405020304" pitchFamily="18" charset="0"/>
                <a:cs typeface="Times New Roman" panose="02020603050405020304" pitchFamily="18" charset="0"/>
              </a:rPr>
              <a:t>-Паккард» на десятилетие . Процесс управления подчеркивает взаимозависимость функций управления, это отличается от системного подхода (он обсуждается ниже), гае подчеркивается взаимозависимость отдельных частей организации, а также взаимозависимость организации и окружающей среды.</a:t>
            </a:r>
          </a:p>
          <a:p>
            <a:pPr algn="ctr"/>
            <a:endParaRPr lang="ru-RU" b="1" dirty="0" smtClean="0">
              <a:latin typeface="Times New Roman" panose="02020603050405020304" pitchFamily="18" charset="0"/>
              <a:cs typeface="Times New Roman" panose="02020603050405020304" pitchFamily="18" charset="0"/>
            </a:endParaRPr>
          </a:p>
          <a:p>
            <a:pPr algn="ctr"/>
            <a:r>
              <a:rPr lang="ru-RU" b="1" dirty="0" smtClean="0">
                <a:latin typeface="Times New Roman" panose="02020603050405020304" pitchFamily="18" charset="0"/>
                <a:cs typeface="Times New Roman" panose="02020603050405020304" pitchFamily="18" charset="0"/>
              </a:rPr>
              <a:t>СИСТЕМНЫЙ ПОДХОД</a:t>
            </a:r>
          </a:p>
          <a:p>
            <a:pPr algn="just"/>
            <a:r>
              <a:rPr lang="ru-RU" dirty="0" smtClean="0">
                <a:latin typeface="Times New Roman" panose="02020603050405020304" pitchFamily="18" charset="0"/>
                <a:cs typeface="Times New Roman" panose="02020603050405020304" pitchFamily="18" charset="0"/>
              </a:rPr>
              <a:t>Структура организации часто изображается в виде плоской двухмерной организационной блок-схемы, которую мы увидим в гл. 8. Эти блок-схемы представляют собой удобные модели, которые помогают увидеть сложные взаимоотношения между отдельными подразделениями, структурными единицами и людьми в данной организации. Но, если бы это было возможно, более точно отобразить структуру помог бы нам «</a:t>
            </a:r>
            <a:r>
              <a:rPr lang="ru-RU" dirty="0" err="1" smtClean="0">
                <a:latin typeface="Times New Roman" panose="02020603050405020304" pitchFamily="18" charset="0"/>
                <a:cs typeface="Times New Roman" panose="02020603050405020304" pitchFamily="18" charset="0"/>
              </a:rPr>
              <a:t>мобайл</a:t>
            </a:r>
            <a:r>
              <a:rPr lang="ru-RU" dirty="0" smtClean="0">
                <a:latin typeface="Times New Roman" panose="02020603050405020304" pitchFamily="18" charset="0"/>
                <a:cs typeface="Times New Roman" panose="02020603050405020304" pitchFamily="18" charset="0"/>
              </a:rPr>
              <a:t>», — подвижное изображение, а не блок-схема. Как вы, наверное, знаете из опыта, </a:t>
            </a:r>
            <a:r>
              <a:rPr lang="ru-RU" dirty="0" err="1" smtClean="0">
                <a:latin typeface="Times New Roman" panose="02020603050405020304" pitchFamily="18" charset="0"/>
                <a:cs typeface="Times New Roman" panose="02020603050405020304" pitchFamily="18" charset="0"/>
              </a:rPr>
              <a:t>когаа</a:t>
            </a:r>
            <a:r>
              <a:rPr lang="ru-RU" dirty="0" smtClean="0">
                <a:latin typeface="Times New Roman" panose="02020603050405020304" pitchFamily="18" charset="0"/>
                <a:cs typeface="Times New Roman" panose="02020603050405020304" pitchFamily="18" charset="0"/>
              </a:rPr>
              <a:t> касались какого-то участка подвижной структуры, конструкции «</a:t>
            </a:r>
            <a:r>
              <a:rPr lang="ru-RU" dirty="0" err="1" smtClean="0">
                <a:latin typeface="Times New Roman" panose="02020603050405020304" pitchFamily="18" charset="0"/>
                <a:cs typeface="Times New Roman" panose="02020603050405020304" pitchFamily="18" charset="0"/>
              </a:rPr>
              <a:t>мобайл</a:t>
            </a:r>
            <a:r>
              <a:rPr lang="ru-RU" dirty="0" smtClean="0">
                <a:latin typeface="Times New Roman" panose="02020603050405020304" pitchFamily="18" charset="0"/>
                <a:cs typeface="Times New Roman" panose="02020603050405020304" pitchFamily="18" charset="0"/>
              </a:rPr>
              <a:t>», все другие его части также приходят в движение или изменяют свое положение в большей или меньшей степени, в зависимости от того, какой части вы касаетесь и с какой силой вы воздействуете на нее. Более того, положение других частей меняется не сразу, — необходимо какое-то время на реакцию. И это время опять-таки зависит от того, в каком месте и насколько сильно вы касаетесь «</a:t>
            </a:r>
            <a:r>
              <a:rPr lang="ru-RU" dirty="0" err="1" smtClean="0">
                <a:latin typeface="Times New Roman" panose="02020603050405020304" pitchFamily="18" charset="0"/>
                <a:cs typeface="Times New Roman" panose="02020603050405020304" pitchFamily="18" charset="0"/>
              </a:rPr>
              <a:t>мобайла</a:t>
            </a:r>
            <a:r>
              <a:rPr lang="ru-RU" dirty="0" smtClean="0">
                <a:latin typeface="Times New Roman" panose="02020603050405020304" pitchFamily="18" charset="0"/>
                <a:cs typeface="Times New Roman" panose="02020603050405020304" pitchFamily="18" charset="0"/>
              </a:rPr>
              <a:t>». Точно также, когда руководство меняет один элемент или какую-то одну часть организации, все другие части в определенной степени также испытывают воздействие этой перемены. Такого рода изменения могут сказаться на будущей эффективности организации в целом.</a:t>
            </a:r>
          </a:p>
          <a:p>
            <a:pPr algn="just"/>
            <a:r>
              <a:rPr lang="ru-RU" dirty="0" smtClean="0">
                <a:latin typeface="Times New Roman" panose="02020603050405020304" pitchFamily="18" charset="0"/>
                <a:cs typeface="Times New Roman" panose="02020603050405020304" pitchFamily="18" charset="0"/>
              </a:rPr>
              <a:t>Такие эффекты возникают при изменениях физического характера, вроде необходимости нанимать новых людей или менять технологию при покупке новых машин и оборудования, а также при изменениях одной из управленческих функций.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92785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55928" y="0"/>
            <a:ext cx="10536071"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Например, если высшее руководство решает предоставить одному из подчиненных руководителей большую свободу действий, это повлияет на мотивацию данного руководителя, на то, как он будет вести себя со своими подчиненными, и на то, как подчиненные будут взаимодействовать с новым руководителем. Кроме того, может снизиться мотивация к работе других руководителей, которые находятся на той же ступени иерархической лестницы, но не получили никаких дополнительных прав. Они могут почувствовать себя ущемленными по многим организационным аспектам, влияющим на их работу. Все эти изменения будут происходить в разное время. Следовательно, в будущем организация станет некоей иной целостностью, находящейся в другой позиции на пути к достижению своих целей, чем это было бы, если бы изменения не произошли.</a:t>
            </a:r>
          </a:p>
          <a:p>
            <a:pPr algn="just"/>
            <a:r>
              <a:rPr lang="ru-RU" b="1" dirty="0" smtClean="0">
                <a:latin typeface="Times New Roman" panose="02020603050405020304" pitchFamily="18" charset="0"/>
                <a:cs typeface="Times New Roman" panose="02020603050405020304" pitchFamily="18" charset="0"/>
              </a:rPr>
              <a:t>СИСТЕМНЫЕ КОНЦЕПЦИИ</a:t>
            </a:r>
          </a:p>
          <a:p>
            <a:pPr algn="just"/>
            <a:r>
              <a:rPr lang="ru-RU" dirty="0" smtClean="0">
                <a:latin typeface="Times New Roman" panose="02020603050405020304" pitchFamily="18" charset="0"/>
                <a:cs typeface="Times New Roman" panose="02020603050405020304" pitchFamily="18" charset="0"/>
              </a:rPr>
              <a:t>Теория систем впервые была применена в точных науках и в технике. Применение теории систем в управлении в конце 50-х годов явилось важнейшим вкладом школы науки управления. Системный подход — это не есть набор каких-то руководств или принципов для управляющих — это способ мышления по отношению к организации и управлению . Чтобы осознать, как системный подход помогает руководителю лучше понять организацию и более эффективно достичь целей, давайте сначала определим, что такое система.</a:t>
            </a:r>
          </a:p>
          <a:p>
            <a:pPr algn="just"/>
            <a:r>
              <a:rPr lang="ru-RU" b="1" dirty="0" smtClean="0">
                <a:latin typeface="Times New Roman" panose="02020603050405020304" pitchFamily="18" charset="0"/>
                <a:cs typeface="Times New Roman" panose="02020603050405020304" pitchFamily="18" charset="0"/>
              </a:rPr>
              <a:t>СИСТЕМА </a:t>
            </a:r>
            <a:r>
              <a:rPr lang="ru-RU" dirty="0" smtClean="0">
                <a:latin typeface="Times New Roman" panose="02020603050405020304" pitchFamily="18" charset="0"/>
                <a:cs typeface="Times New Roman" panose="02020603050405020304" pitchFamily="18" charset="0"/>
              </a:rPr>
              <a:t>— это некоторая целостность, состоящая из взаимозависимых частей, каждая из которых вносит свой вклад в характеристики целого.</a:t>
            </a:r>
          </a:p>
          <a:p>
            <a:pPr algn="just"/>
            <a:r>
              <a:rPr lang="ru-RU" dirty="0" smtClean="0">
                <a:latin typeface="Times New Roman" panose="02020603050405020304" pitchFamily="18" charset="0"/>
                <a:cs typeface="Times New Roman" panose="02020603050405020304" pitchFamily="18" charset="0"/>
              </a:rPr>
              <a:t>Машины, компьютеры, телевизоры — все это примеры систем. Они состоят из множества частей, каждая из которых работает во взаимодействии с другими для создания целого, имеющего свои конкретные свойства. Эти части взаимозависимы. Если одна из них будет отсутствовать или неправильно функционировать, то и вся система будет функционировать неправильно. Например, телевизор не будет работать, если неправильно установлена настройка. Все биологические организмы представляют собой системы. Ваша жизнь зависит от правильного функционирования многих взаимозависимых органов, которые все вместе представляют уникальное существо, каким являетесь вы.</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95824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14984" y="0"/>
            <a:ext cx="10577015" cy="7571303"/>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Все организации являются системами. Поскольку люди являются, в общем смысле, компонентами организаций (социальные компоненты), наряду с техникой, которые вместе используются для выполнения работы, они называются социотехническими системами. Точно так же, как и в биологическом организме, в организации части ее взаимозависимы. Не имеет никакого значения, насколько упорно работает управляющий национальной службой сбыта «Ар Си Эй», стараясь привлечь новых покупателей видеомагнитофонов, если конструкции, разрабатываемые </a:t>
            </a:r>
            <a:r>
              <a:rPr lang="ru-RU" dirty="0" err="1" smtClean="0">
                <a:latin typeface="Times New Roman" panose="02020603050405020304" pitchFamily="18" charset="0"/>
                <a:cs typeface="Times New Roman" panose="02020603050405020304" pitchFamily="18" charset="0"/>
              </a:rPr>
              <a:t>техничеким</a:t>
            </a:r>
            <a:r>
              <a:rPr lang="ru-RU" dirty="0" smtClean="0">
                <a:latin typeface="Times New Roman" panose="02020603050405020304" pitchFamily="18" charset="0"/>
                <a:cs typeface="Times New Roman" panose="02020603050405020304" pitchFamily="18" charset="0"/>
              </a:rPr>
              <a:t> отделом, несовершенны, люди на конвейерах «Ар Си Эй» отказываются собирать выпускаемое оборудование, или же компания не может оплатить поставку комплектующих деталей.</a:t>
            </a:r>
          </a:p>
          <a:p>
            <a:pPr algn="just"/>
            <a:r>
              <a:rPr lang="ru-RU" b="1" dirty="0" smtClean="0">
                <a:latin typeface="Times New Roman" panose="02020603050405020304" pitchFamily="18" charset="0"/>
                <a:cs typeface="Times New Roman" panose="02020603050405020304" pitchFamily="18" charset="0"/>
              </a:rPr>
              <a:t>ОТКРЫТЫЕ И ЗАКРЫТЫЕ СИСТЕМЫ. </a:t>
            </a:r>
            <a:r>
              <a:rPr lang="ru-RU" dirty="0" smtClean="0">
                <a:latin typeface="Times New Roman" panose="02020603050405020304" pitchFamily="18" charset="0"/>
                <a:cs typeface="Times New Roman" panose="02020603050405020304" pitchFamily="18" charset="0"/>
              </a:rPr>
              <a:t>Существует два основных типа систем: закрытые и открытые. Закрытая система имеет жесткие фиксированные границы, ее действия относительно независимы от среды, окружающей систему. Часы — знакомый пример закрытой системы. Взаимозависимые части часов двигаются непрерывно и очень точно, как только часы заведены или поставлена батарейка. И пока в часах имеется источник накопленной энергии, их система независима от окружающей среды. Открытая система характеризуется взаимодействием с внешней средой. Энергия, информация, материалы — это объекты обмена с внешней средой через проницаемые границы системы. Такая система не является </a:t>
            </a:r>
            <a:r>
              <a:rPr lang="ru-RU" dirty="0" err="1" smtClean="0">
                <a:latin typeface="Times New Roman" panose="02020603050405020304" pitchFamily="18" charset="0"/>
                <a:cs typeface="Times New Roman" panose="02020603050405020304" pitchFamily="18" charset="0"/>
              </a:rPr>
              <a:t>самообеспечивающейся</a:t>
            </a:r>
            <a:r>
              <a:rPr lang="ru-RU" dirty="0" smtClean="0">
                <a:latin typeface="Times New Roman" panose="02020603050405020304" pitchFamily="18" charset="0"/>
                <a:cs typeface="Times New Roman" panose="02020603050405020304" pitchFamily="18" charset="0"/>
              </a:rPr>
              <a:t>, она зависит от энергии, информации и материалов, поступающих извне. Кроме того, открытая система имеет способность приспосабливаться к изменениям во внешней среде и должна делать это для того, чтобы продолжить свое функционирование. Руководители в основном занимаются системами открытыми, потому что все организации являются открытыми системами. Выживание любой организации зависит от внешнего мира. Даже для монастыря — чтобы действовать в течение длительного времени — необходимо, чтобы приходили люди и поступали продукты, поддерживался контакт с основавшей его церковью. Подходы, развиваемые ранними школами в управлении, не могли удовлетворить всем ситуациям, поскольку в них предполагалось, по крайней мере неявно, что организации являются закрытыми системами. Они активно не рассматривали среду в качестве важной переменной в управлении.</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38273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607846" y="738636"/>
            <a:ext cx="10584153" cy="1504762"/>
          </a:xfrm>
          <a:prstGeom prst="rect">
            <a:avLst/>
          </a:prstGeom>
        </p:spPr>
      </p:pic>
      <p:sp>
        <p:nvSpPr>
          <p:cNvPr id="3" name="Прямоугольник 2"/>
          <p:cNvSpPr/>
          <p:nvPr/>
        </p:nvSpPr>
        <p:spPr>
          <a:xfrm>
            <a:off x="1718220" y="146292"/>
            <a:ext cx="5163593" cy="369332"/>
          </a:xfrm>
          <a:prstGeom prst="rect">
            <a:avLst/>
          </a:prstGeom>
        </p:spPr>
        <p:txBody>
          <a:bodyPr wrap="none">
            <a:spAutoFit/>
          </a:bodyPr>
          <a:lstStyle/>
          <a:p>
            <a:r>
              <a:rPr lang="ru-RU" b="1" dirty="0" smtClean="0"/>
              <a:t>Рис. 2.3.Организация - открытая система</a:t>
            </a:r>
            <a:r>
              <a:rPr lang="ru-RU" dirty="0" smtClean="0"/>
              <a:t>.</a:t>
            </a:r>
            <a:endParaRPr lang="ru-RU" dirty="0"/>
          </a:p>
        </p:txBody>
      </p:sp>
      <p:sp>
        <p:nvSpPr>
          <p:cNvPr id="4" name="Прямоугольник 3"/>
          <p:cNvSpPr/>
          <p:nvPr/>
        </p:nvSpPr>
        <p:spPr>
          <a:xfrm>
            <a:off x="1512311" y="2466410"/>
            <a:ext cx="10679688" cy="3693319"/>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ПОДСИСТЕМЫ. </a:t>
            </a:r>
            <a:r>
              <a:rPr lang="ru-RU" dirty="0" smtClean="0">
                <a:latin typeface="Times New Roman" panose="02020603050405020304" pitchFamily="18" charset="0"/>
                <a:cs typeface="Times New Roman" panose="02020603050405020304" pitchFamily="18" charset="0"/>
              </a:rPr>
              <a:t>Крупные составляющие сложных систем, таких как организация, человек или машина, зачастую сами являются системами. Эти части называются подсистемами. Понятие подсистемы это важное понятие в управлении. Посредством подразделения организации на отделы, о котором говорится в последующих главах, руководством намеренно создаются подсистемы внутри организации. Системы, такие как отделы, управления и различные уровни управления, — каждый из этих элементов играет важную роль в организации в целом, точно так же как подсистемы вашего тела, такие как кровообращение, пищеварение, нервная система и скелет. Социальные и технические составляющие организации считаются подсистемами.</a:t>
            </a:r>
          </a:p>
          <a:p>
            <a:pPr algn="just"/>
            <a:r>
              <a:rPr lang="ru-RU" dirty="0" smtClean="0">
                <a:latin typeface="Times New Roman" panose="02020603050405020304" pitchFamily="18" charset="0"/>
                <a:cs typeface="Times New Roman" panose="02020603050405020304" pitchFamily="18" charset="0"/>
              </a:rPr>
              <a:t>Подсистемы могут, в свою очередь, состоять из более мелких подсистем. Поскольку все они взаимозависимы, неправильное функционирование даже самой маленькой подсистемы может повлиять на систему в целом. Проржавевший проводок от аккумулятора не подает ток в </a:t>
            </a:r>
            <a:r>
              <a:rPr lang="ru-RU" dirty="0" err="1" smtClean="0">
                <a:latin typeface="Times New Roman" panose="02020603050405020304" pitchFamily="18" charset="0"/>
                <a:cs typeface="Times New Roman" panose="02020603050405020304" pitchFamily="18" charset="0"/>
              </a:rPr>
              <a:t>электросистему</a:t>
            </a:r>
            <a:r>
              <a:rPr lang="ru-RU" dirty="0" smtClean="0">
                <a:latin typeface="Times New Roman" panose="02020603050405020304" pitchFamily="18" charset="0"/>
                <a:cs typeface="Times New Roman" panose="02020603050405020304" pitchFamily="18" charset="0"/>
              </a:rPr>
              <a:t> автомобиля, вследствие чего не может работать вся машина. Точно также работа каждого отдела и каждого работника в организации очень важна для успеха организации в целом.</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8867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87690" y="0"/>
            <a:ext cx="10604310" cy="5632311"/>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Понимание того, что организации представляют собой сложные открытые системы, состоящие из нескольких взаимозависимых подсистем, помогает объяснить, почему каждая из школ в управлении оказалась практически приемлемой лишь в ограниченных пределах. Каждая школа стремилась сосредоточить внимание на какой-то одной подсистеме организации. </a:t>
            </a:r>
            <a:r>
              <a:rPr lang="ru-RU" dirty="0" err="1" smtClean="0">
                <a:latin typeface="Times New Roman" panose="02020603050405020304" pitchFamily="18" charset="0"/>
                <a:cs typeface="Times New Roman" panose="02020603050405020304" pitchFamily="18" charset="0"/>
              </a:rPr>
              <a:t>Бихевиористская</a:t>
            </a:r>
            <a:r>
              <a:rPr lang="ru-RU" dirty="0" smtClean="0">
                <a:latin typeface="Times New Roman" panose="02020603050405020304" pitchFamily="18" charset="0"/>
                <a:cs typeface="Times New Roman" panose="02020603050405020304" pitchFamily="18" charset="0"/>
              </a:rPr>
              <a:t> школа в основном занималась социальной подсистемой. Школы научного управления и науки управления — главным образом, техническими подсистемами. Следовательно, они зачастую не могли правильно определить все основные компоненты организации. Ни одна из школ серьезно не задумывалась над воздействием среды на организацию. Более поздние исследования показывают, что это очень важный аспект работы организации. Сейчас широко распространена точка зрения, что внешние силы могут быть основными детерминантами успеха организации, которые предопределяют — какое из средств арсенала управления может оказаться подходящим и, вероятнее всего, успешным.</a:t>
            </a:r>
          </a:p>
          <a:p>
            <a:pPr algn="just"/>
            <a:r>
              <a:rPr lang="ru-RU" b="1" dirty="0" smtClean="0">
                <a:latin typeface="Times New Roman" panose="02020603050405020304" pitchFamily="18" charset="0"/>
                <a:cs typeface="Times New Roman" panose="02020603050405020304" pitchFamily="18" charset="0"/>
              </a:rPr>
              <a:t>МОДЕЛЬ ОРГАНИЗАЦИИ КАК ОТКРЫТОЙ СИСТЕМЫ. </a:t>
            </a:r>
            <a:r>
              <a:rPr lang="ru-RU" dirty="0" smtClean="0">
                <a:latin typeface="Times New Roman" panose="02020603050405020304" pitchFamily="18" charset="0"/>
                <a:cs typeface="Times New Roman" panose="02020603050405020304" pitchFamily="18" charset="0"/>
              </a:rPr>
              <a:t>Рис. 2.3. представляет собой упрощенное изображение организации как открытой системы. На входе организация получает от окружающей среды информацию, капитал, человеческие ресурсы и материалы. Эти компоненты называются входами. В процессе преобразования организация обрабатывает эти входы, преобразуя их в продукцию или услуги. Эта продукция и услуги являются выходами организации, которые она выносит в окружающую среду. Если организация управления эффективна, то в ходе процесса преобразования образуется добавочная стоимость входов. В результате появляются многие возможные дополнительные выходы, такие как прибыль, увеличение доли рынка, увеличение объема продаж (в бизнесе), реализация социальной ответственности, удовлетворение работников, рост организации и т.п.</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28081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10518" y="0"/>
            <a:ext cx="10481481" cy="5355312"/>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Переменные и системный подход</a:t>
            </a:r>
          </a:p>
          <a:p>
            <a:pPr algn="just"/>
            <a:r>
              <a:rPr lang="ru-RU" dirty="0" smtClean="0">
                <a:latin typeface="Times New Roman" panose="02020603050405020304" pitchFamily="18" charset="0"/>
                <a:cs typeface="Times New Roman" panose="02020603050405020304" pitchFamily="18" charset="0"/>
              </a:rPr>
              <a:t>Поскольку это довольно новый подход, мы еще не можем полностью оценить истинное воздействие данной школы на теорию и практику управления. Тем не менее, уже сейчас можно сказать, что его влияние велико и, кажется, будет расти в будущем. По словам профессоров Розенцвейга и Каста, теория систем обеспечила дисциплину управления основой для интеграции концепций, разработанных и предложенных более ранними школами . Многие из этих более ранних идей, несмотря на то, что они не могут рассматриваться как полностью правильные, имеют большую ценность. На системной основе вероятно можно будет синтезировать новые знания и теории, которые будут разрабатываться и появляться в будущем.</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Однако, теория систем сама по себе еще не говорит руководителям, какие же именно элементы организации как системы особенно важны. Она только говорит, что организация состоит из многочисленных взаимозависимых подсистем и является открытой системой, которая взаимодействует с внешней средой (рис. 2.4.). Эта теория конкретно не определяет основные переменные, влияющие на функцию управления. </a:t>
            </a:r>
            <a:r>
              <a:rPr lang="ru-RU" dirty="0" err="1" smtClean="0">
                <a:latin typeface="Times New Roman" panose="02020603050405020304" pitchFamily="18" charset="0"/>
                <a:cs typeface="Times New Roman" panose="02020603050405020304" pitchFamily="18" charset="0"/>
              </a:rPr>
              <a:t>Неопределяет</a:t>
            </a:r>
            <a:r>
              <a:rPr lang="ru-RU" dirty="0" smtClean="0">
                <a:latin typeface="Times New Roman" panose="02020603050405020304" pitchFamily="18" charset="0"/>
                <a:cs typeface="Times New Roman" panose="02020603050405020304" pitchFamily="18" charset="0"/>
              </a:rPr>
              <a:t> она и того, что в окружающей среде влияет на управление и как среда влияет на результат деятельности организации. Очевидно, что руководители должны знать, каковы переменные организации как системы, для того чтобы применять теорию систем к процессу управления. Это определение переменных и их влияния на эффективность организации является основным вкладом ситуационного подхода, являющегося логическим продолжением теории систем.</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29020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92154" y="0"/>
            <a:ext cx="10699845" cy="7017306"/>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Ситуационный подход</a:t>
            </a:r>
          </a:p>
          <a:p>
            <a:pPr algn="just"/>
            <a:r>
              <a:rPr lang="ru-RU" dirty="0" smtClean="0">
                <a:latin typeface="Times New Roman" panose="02020603050405020304" pitchFamily="18" charset="0"/>
                <a:cs typeface="Times New Roman" panose="02020603050405020304" pitchFamily="18" charset="0"/>
              </a:rPr>
              <a:t>(В оригинале </a:t>
            </a:r>
            <a:r>
              <a:rPr lang="ru-RU" dirty="0" err="1" smtClean="0">
                <a:latin typeface="Times New Roman" panose="02020603050405020304" pitchFamily="18" charset="0"/>
                <a:cs typeface="Times New Roman" panose="02020603050405020304" pitchFamily="18" charset="0"/>
              </a:rPr>
              <a:t>contingency</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approach</a:t>
            </a:r>
            <a:r>
              <a:rPr lang="ru-RU" dirty="0" smtClean="0">
                <a:latin typeface="Times New Roman" panose="02020603050405020304" pitchFamily="18" charset="0"/>
                <a:cs typeface="Times New Roman" panose="02020603050405020304" pitchFamily="18" charset="0"/>
              </a:rPr>
              <a:t> — вероятностный, зависящий от случайностей, обстоятельств, от ситуации. Используя наиболее адекватный термин «ситуационный подход», не следует путать его с «методом ситуаций» (</a:t>
            </a:r>
            <a:r>
              <a:rPr lang="ru-RU" dirty="0" err="1" smtClean="0">
                <a:latin typeface="Times New Roman" panose="02020603050405020304" pitchFamily="18" charset="0"/>
                <a:cs typeface="Times New Roman" panose="02020603050405020304" pitchFamily="18" charset="0"/>
              </a:rPr>
              <a:t>case</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method</a:t>
            </a:r>
            <a:r>
              <a:rPr lang="ru-RU" dirty="0" smtClean="0">
                <a:latin typeface="Times New Roman" panose="02020603050405020304" pitchFamily="18" charset="0"/>
                <a:cs typeface="Times New Roman" panose="02020603050405020304" pitchFamily="18" charset="0"/>
              </a:rPr>
              <a:t>), широко применяемым в обучении менеджеров путем анализа конкретных примеров, случаев из практики управления. Метод ситуаций — основа методологии обучения в Гарвардской школе бизнеса, самой престижной в США, где накоплены многие сотни глубоко проработанных ситуаций по разнообразнейшим аспектам управления. Такой подход характерен для весьма влиятельной и эмпирической школы в управлении, где опыту придается большее значение, чем научным методам. (Прим </a:t>
            </a:r>
            <a:r>
              <a:rPr lang="ru-RU" dirty="0" err="1" smtClean="0">
                <a:latin typeface="Times New Roman" panose="02020603050405020304" pitchFamily="18" charset="0"/>
                <a:cs typeface="Times New Roman" panose="02020603050405020304" pitchFamily="18" charset="0"/>
              </a:rPr>
              <a:t>научн</a:t>
            </a:r>
            <a:r>
              <a:rPr lang="ru-RU" dirty="0" smtClean="0">
                <a:latin typeface="Times New Roman" panose="02020603050405020304" pitchFamily="18" charset="0"/>
                <a:cs typeface="Times New Roman" panose="02020603050405020304" pitchFamily="18" charset="0"/>
              </a:rPr>
              <a:t>. ред.))</a:t>
            </a:r>
          </a:p>
          <a:p>
            <a:pPr algn="just"/>
            <a:r>
              <a:rPr lang="ru-RU" b="1" dirty="0" smtClean="0">
                <a:latin typeface="Times New Roman" panose="02020603050405020304" pitchFamily="18" charset="0"/>
                <a:cs typeface="Times New Roman" panose="02020603050405020304" pitchFamily="18" charset="0"/>
              </a:rPr>
              <a:t>Традиционные школы управления </a:t>
            </a:r>
            <a:r>
              <a:rPr lang="ru-RU" dirty="0" smtClean="0">
                <a:latin typeface="Times New Roman" panose="02020603050405020304" pitchFamily="18" charset="0"/>
                <a:cs typeface="Times New Roman" panose="02020603050405020304" pitchFamily="18" charset="0"/>
              </a:rPr>
              <a:t>пытались определить принципы, относящиеся к функциям управления. Этот комплекс теоретических знаний о том, как должны работать руководители, традиционно рассматривается как научный компонент управления. Применение этих принципов на практике традиционно рассматривалось как искусство, т.е. как нечто, чего можно достичь только через опыт, методом проб и ошибок. Ситуационный подход внес большой вклад в теорию управления, используя возможности прямого приложения науки к конкретным ситуациям и условиям. Центральным моментом ситуационного подхода является ситуация, т.е. конкретный набор обстоятельств, которые сильно влияют на организацию в данное конкретное время. Из-за того, что в центре внимания оказывается ситуация, ситуационный подход подчеркивает значимость «ситуационного мышления». Используя этот подход, руководители могут лучше понять, какие приемы будут в большей степени способствовать достижению целей организации в конкретной ситуации.</a:t>
            </a:r>
          </a:p>
          <a:p>
            <a:pPr algn="just"/>
            <a:r>
              <a:rPr lang="ru-RU" dirty="0" smtClean="0">
                <a:latin typeface="Times New Roman" panose="02020603050405020304" pitchFamily="18" charset="0"/>
                <a:cs typeface="Times New Roman" panose="02020603050405020304" pitchFamily="18" charset="0"/>
              </a:rPr>
              <a:t>Ситуационный подход, разработанный в конце 60-х годов не считает, что концепции традиционной теории управления, </a:t>
            </a:r>
            <a:r>
              <a:rPr lang="ru-RU" dirty="0" err="1" smtClean="0">
                <a:latin typeface="Times New Roman" panose="02020603050405020304" pitchFamily="18" charset="0"/>
                <a:cs typeface="Times New Roman" panose="02020603050405020304" pitchFamily="18" charset="0"/>
              </a:rPr>
              <a:t>бихевиористской</a:t>
            </a:r>
            <a:r>
              <a:rPr lang="ru-RU" dirty="0" smtClean="0">
                <a:latin typeface="Times New Roman" panose="02020603050405020304" pitchFamily="18" charset="0"/>
                <a:cs typeface="Times New Roman" panose="02020603050405020304" pitchFamily="18" charset="0"/>
              </a:rPr>
              <a:t> школы и школы науки управления неверны. Системный подход, с которым ситуационный тесно связан, пытается интегрировать различные частичные подходы. Он также подчеркивает неразрывную взаимосвязь между управленческими функциями и не рассматривает их по отдельности.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0018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734800" y="553424"/>
            <a:ext cx="10357116" cy="3076190"/>
          </a:xfrm>
          <a:prstGeom prst="rect">
            <a:avLst/>
          </a:prstGeom>
        </p:spPr>
      </p:pic>
      <p:sp>
        <p:nvSpPr>
          <p:cNvPr id="3" name="Прямоугольник 2"/>
          <p:cNvSpPr/>
          <p:nvPr/>
        </p:nvSpPr>
        <p:spPr>
          <a:xfrm>
            <a:off x="1734799" y="0"/>
            <a:ext cx="10234287" cy="369332"/>
          </a:xfrm>
          <a:prstGeom prst="rect">
            <a:avLst/>
          </a:prstGeom>
        </p:spPr>
        <p:txBody>
          <a:bodyPr wrap="square">
            <a:spAutoFit/>
          </a:bodyPr>
          <a:lstStyle/>
          <a:p>
            <a:r>
              <a:rPr lang="ru-RU" b="1" dirty="0" smtClean="0"/>
              <a:t>Рис. 2.4. Процесс управления с точки зрения открытой системы.</a:t>
            </a:r>
            <a:endParaRPr lang="ru-RU" b="1" dirty="0"/>
          </a:p>
        </p:txBody>
      </p:sp>
      <p:sp>
        <p:nvSpPr>
          <p:cNvPr id="4" name="Прямоугольник 3"/>
          <p:cNvSpPr/>
          <p:nvPr/>
        </p:nvSpPr>
        <p:spPr>
          <a:xfrm>
            <a:off x="1273790" y="3629614"/>
            <a:ext cx="11391331" cy="369331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Рассмотрение ситуации как важного явления не является чем-либо новым в управленческой теории. Идя намного впереди своего времени, Мери Паркер </a:t>
            </a:r>
            <a:r>
              <a:rPr lang="ru-RU" dirty="0" err="1" smtClean="0">
                <a:latin typeface="Times New Roman" panose="02020603050405020304" pitchFamily="18" charset="0"/>
                <a:cs typeface="Times New Roman" panose="02020603050405020304" pitchFamily="18" charset="0"/>
              </a:rPr>
              <a:t>Фоллетт</a:t>
            </a:r>
            <a:r>
              <a:rPr lang="ru-RU" dirty="0" smtClean="0">
                <a:latin typeface="Times New Roman" panose="02020603050405020304" pitchFamily="18" charset="0"/>
                <a:cs typeface="Times New Roman" panose="02020603050405020304" pitchFamily="18" charset="0"/>
              </a:rPr>
              <a:t> еще в 20-е годы говорила о «законе ситуации». Она отмечала, что «различные ситуации требуют различных типов знаний», и что человек, обладающий знаниями применительно только к одной ситуации, стремится быть в хорошо управляемых деловых организациях, при прочих равных условиях, калифом на час . Два десятилетия спустя, в 1948 г. Ральф </a:t>
            </a:r>
            <a:r>
              <a:rPr lang="ru-RU" dirty="0" err="1" smtClean="0">
                <a:latin typeface="Times New Roman" panose="02020603050405020304" pitchFamily="18" charset="0"/>
                <a:cs typeface="Times New Roman" panose="02020603050405020304" pitchFamily="18" charset="0"/>
              </a:rPr>
              <a:t>Стогдилл</a:t>
            </a:r>
            <a:r>
              <a:rPr lang="ru-RU" dirty="0" smtClean="0">
                <a:latin typeface="Times New Roman" panose="02020603050405020304" pitchFamily="18" charset="0"/>
                <a:cs typeface="Times New Roman" panose="02020603050405020304" pitchFamily="18" charset="0"/>
              </a:rPr>
              <a:t> (университет штата Огайо) провел тщательное и скрупулезное исследование характерных качеств лидеров и также пришел к выводу, что именно ситуация по большей части определяет, какие черты и навыки нужны лидеру.</a:t>
            </a:r>
          </a:p>
          <a:p>
            <a:pPr algn="just"/>
            <a:r>
              <a:rPr lang="ru-RU" dirty="0" smtClean="0">
                <a:latin typeface="Times New Roman" panose="02020603050405020304" pitchFamily="18" charset="0"/>
                <a:cs typeface="Times New Roman" panose="02020603050405020304" pitchFamily="18" charset="0"/>
              </a:rPr>
              <a:t>Однако, лишь в конце 60-х годов управление и смежные дисциплины социальных наук получили достаточное развитие, чтобы справиться с переменными, влияющими на организацию и на эффективность управления в различных ситуациях. Такая увязка очень важна для сравнения стилей управления в различных культурах. Например, хотя многие организации недавно предприняли попытку заимствовать японские методы управления, успех может зависеть от отбора лишь тех методов, которые соответствуют культуре людей, которыми управляют.</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49873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74040" y="0"/>
            <a:ext cx="10617959" cy="7017306"/>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Ситуационный подход и процесс управления</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Как и системный, ситуационный подход не является простым набором предписываемых руководств, это скорее способ мышления об организационных проблемах и их решениях. В нем также сохранена концепция процесса управления, применимая ко всем организациям. Но ситуационный подход признает, что, хотя общий процесс одинаков, специфические приемы, которые должен использовать руководитель для эффективного достижения целей организации, могут значительно варьировать.</a:t>
            </a:r>
          </a:p>
          <a:p>
            <a:pPr algn="just"/>
            <a:r>
              <a:rPr lang="ru-RU" dirty="0" smtClean="0">
                <a:latin typeface="Times New Roman" panose="02020603050405020304" pitchFamily="18" charset="0"/>
                <a:cs typeface="Times New Roman" panose="02020603050405020304" pitchFamily="18" charset="0"/>
              </a:rPr>
              <a:t>Например, все организации должны создавать структуры для того, чтобы добиться своих целей. Однако, существует множество различных способов построения организационных структур. Может быть создано много или мало уровней управления. Руководители среднего и низового звеньев могут получить большую долю участия в принятии решений, или наоборот — руководители высшего звена могут резервировать за собой право принимать самые ответственные решения. Если определенный род деятельности может логически соответствовать двум различным подразделениям, руководство должно решить, кто же из них будет конкретно заниматься этим. Например, научные исследования и разработки могут осуществляться под руководством вице-президента по маркетингу или по производству, но могут рассматриваться как важная самостоятельная функция с подчиненностью непосредственно президенту компании. Руководство должно определить, какая структура или прием управления наиболее подходит для данной ситуации. Более того, поскольку ситуация может меняться, руководство должно решать, как необходимо соответственно поменять организационную структуру, чтобы сохранить эффективность организации.</a:t>
            </a:r>
          </a:p>
          <a:p>
            <a:pPr algn="just"/>
            <a:r>
              <a:rPr lang="ru-RU" dirty="0" smtClean="0">
                <a:latin typeface="Times New Roman" panose="02020603050405020304" pitchFamily="18" charset="0"/>
                <a:cs typeface="Times New Roman" panose="02020603050405020304" pitchFamily="18" charset="0"/>
              </a:rPr>
              <a:t>Ситуационный подход пытается увязать конкретные приемы и концепции с определенными конкретными ситуациями для того, чтобы достичь целей организации наиболее эффективно.</a:t>
            </a:r>
          </a:p>
          <a:p>
            <a:pPr algn="just"/>
            <a:r>
              <a:rPr lang="ru-RU" dirty="0" smtClean="0">
                <a:latin typeface="Times New Roman" panose="02020603050405020304" pitchFamily="18" charset="0"/>
                <a:cs typeface="Times New Roman" panose="02020603050405020304" pitchFamily="18" charset="0"/>
              </a:rPr>
              <a:t>Ситуационный подход концентрируется на ситуационных различиях между организациями и внутри самих организаций. Он пытается определить, каковы значимые переменные ситуации и как они влияют на эффективность организации. Методологию ситуационного подхода можно объяснить как </a:t>
            </a:r>
            <a:r>
              <a:rPr lang="ru-RU" dirty="0" err="1" smtClean="0">
                <a:latin typeface="Times New Roman" panose="02020603050405020304" pitchFamily="18" charset="0"/>
                <a:cs typeface="Times New Roman" panose="02020603050405020304" pitchFamily="18" charset="0"/>
              </a:rPr>
              <a:t>четырехшаговый</a:t>
            </a:r>
            <a:r>
              <a:rPr lang="ru-RU" dirty="0" smtClean="0">
                <a:latin typeface="Times New Roman" panose="02020603050405020304" pitchFamily="18" charset="0"/>
                <a:cs typeface="Times New Roman" panose="02020603050405020304" pitchFamily="18" charset="0"/>
              </a:rPr>
              <a:t> процесс.</a:t>
            </a:r>
          </a:p>
        </p:txBody>
      </p:sp>
    </p:spTree>
    <p:extLst>
      <p:ext uri="{BB962C8B-B14F-4D97-AF65-F5344CB8AC3E}">
        <p14:creationId xmlns:p14="http://schemas.microsoft.com/office/powerpoint/2010/main" val="721554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14984" y="0"/>
            <a:ext cx="10577015" cy="5909310"/>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ПОДХОДЫ К УПРАВЛЕНИЮ</a:t>
            </a:r>
            <a:r>
              <a:rPr lang="ru-RU" dirty="0" smtClean="0">
                <a:latin typeface="Times New Roman" panose="02020603050405020304" pitchFamily="18" charset="0"/>
                <a:cs typeface="Times New Roman" panose="02020603050405020304" pitchFamily="18" charset="0"/>
              </a:rPr>
              <a:t>. К настоящему времени известны четыре важнейших подхода, которые внесли существенный вклад в развитие теории и практики управления. (рис. 2.1.).</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Подход с позиций выделения различных школ в управлении заключает в себе фактически четыре разных подхода. Здесь управление рассматривается с четырех различных точек зрения. Это школы научного управления, административного управления, человеческих отношений и науки о поведении, а также науки управления, или количественных методов.</a:t>
            </a:r>
          </a:p>
          <a:p>
            <a:pPr algn="just"/>
            <a:endParaRPr lang="ru-RU"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ПРОЦЕССНЫЙ ПОДХОД </a:t>
            </a:r>
            <a:r>
              <a:rPr lang="ru-RU" dirty="0" smtClean="0">
                <a:latin typeface="Times New Roman" panose="02020603050405020304" pitchFamily="18" charset="0"/>
                <a:cs typeface="Times New Roman" panose="02020603050405020304" pitchFamily="18" charset="0"/>
              </a:rPr>
              <a:t>рассматривает управление как непрерывную серию взаимосвязанных управленческих функций.</a:t>
            </a:r>
          </a:p>
          <a:p>
            <a:pPr algn="just"/>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В СИСТЕМНОМ ПОДХОДЕ </a:t>
            </a:r>
            <a:r>
              <a:rPr lang="ru-RU" dirty="0" smtClean="0">
                <a:latin typeface="Times New Roman" panose="02020603050405020304" pitchFamily="18" charset="0"/>
                <a:cs typeface="Times New Roman" panose="02020603050405020304" pitchFamily="18" charset="0"/>
              </a:rPr>
              <a:t>подчеркивается, что руководители должны рассматривать организацию как совокупность взаимозависимых элементов, таких как люди, структура, задачи и технология, которые ориентированы на достижение различных целей в условиях меняющейся внешней среды.</a:t>
            </a:r>
          </a:p>
          <a:p>
            <a:pPr algn="just"/>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СИТУАЦИОННЫЙ ПОДХОД </a:t>
            </a:r>
            <a:r>
              <a:rPr lang="ru-RU" dirty="0" smtClean="0">
                <a:latin typeface="Times New Roman" panose="02020603050405020304" pitchFamily="18" charset="0"/>
                <a:cs typeface="Times New Roman" panose="02020603050405020304" pitchFamily="18" charset="0"/>
              </a:rPr>
              <a:t>концентрируется на том, что пригодность различных методов управления определяется ситуацией. Поскольку существует такое обилие факторов как в самой организации, так и в окружающей среде, не существует единого «лучшего» способа управлять организацией. Самым эффективным методом в конкретной ситуации является метод, который более всего соответствует данной ситуации.</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58148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74041" y="0"/>
            <a:ext cx="10517875"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СИТУАЦИОННЫЕ ПЕРЕМЕННЫЕ. </a:t>
            </a:r>
            <a:r>
              <a:rPr lang="ru-RU" dirty="0" smtClean="0">
                <a:latin typeface="Times New Roman" panose="02020603050405020304" pitchFamily="18" charset="0"/>
                <a:cs typeface="Times New Roman" panose="02020603050405020304" pitchFamily="18" charset="0"/>
              </a:rPr>
              <a:t>Успех или неуспех ситуационного подхода в значительной степени зиждется на третьем шаге, определяющем переменные ситуации и их влияние. Если это не будет сделано правильно, нельзя полностью оценить сравнительные характеристики или приспособить метод к ситуации. Если можно проанализировать ситуацию, тогда не возникнет необходимости прибегать к догадкам или методу проб и ошибок для определения наиболее подходящего решения организационных проблем. К счастью для руководителей, хотя ситуационный метод еще не был полностью обоснован исследованиями, недавние результаты указывают на то, что некоторые ситуационные переменные могут фактически быть вычленены.</a:t>
            </a:r>
          </a:p>
          <a:p>
            <a:pPr algn="just"/>
            <a:r>
              <a:rPr lang="ru-RU" dirty="0" smtClean="0">
                <a:latin typeface="Times New Roman" panose="02020603050405020304" pitchFamily="18" charset="0"/>
                <a:cs typeface="Times New Roman" panose="02020603050405020304" pitchFamily="18" charset="0"/>
              </a:rPr>
              <a:t>Установление этих основных переменных, в особенности в области лидерства и поведения организационных структур и количественных оценок явилось наиболее важным вкладом ситуационного подхода в управление. В данной книге сделан значительный упор на ситуационный подход потому, что он представляет собой наиболее широкую и удовлетворительную систему, разработанную до настоящего времени, для того, чтобы сделать управление эффективным.</a:t>
            </a:r>
          </a:p>
          <a:p>
            <a:pPr algn="just"/>
            <a:r>
              <a:rPr lang="ru-RU" dirty="0" smtClean="0">
                <a:latin typeface="Times New Roman" panose="02020603050405020304" pitchFamily="18" charset="0"/>
                <a:cs typeface="Times New Roman" panose="02020603050405020304" pitchFamily="18" charset="0"/>
              </a:rPr>
              <a:t>Невозможно, однако, определить все переменные, влияющие на организацию. Буквально каждая грань человеческого характера и личности, каждое предыдущее управленческое решение и все, что происходит во внешнем окружении организации, определенным образом влияет на решения организации. Для практических целей менеджеры могут рассматривать только те факторы, которые наиболее значимы для организации, и те, которые скорее всего могут повлиять на ее успех. Устранив тысячи малозначимых различий между организациями и ситуациями, мы сокращаем число переменных до разумных пределов без ощутимой потери точности.</a:t>
            </a:r>
          </a:p>
          <a:p>
            <a:pPr algn="just"/>
            <a:r>
              <a:rPr lang="ru-RU" dirty="0" smtClean="0">
                <a:latin typeface="Times New Roman" panose="02020603050405020304" pitchFamily="18" charset="0"/>
                <a:cs typeface="Times New Roman" panose="02020603050405020304" pitchFamily="18" charset="0"/>
              </a:rPr>
              <a:t>Конкретный выбор переменных точно так же, как и в случае с функциями управления, находит разную интерпретацию у разных авторов, но большинство из них сходятся во мнении, что существует не более десятка факторов, которые можно сгруппировать по двум основным классам внутренних и внешних переменных.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07310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55928" y="0"/>
            <a:ext cx="10536072" cy="6463308"/>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ВОПРОСЫ ДЛЯ ПОВТОРЕНИЯ</a:t>
            </a:r>
          </a:p>
          <a:p>
            <a:pPr algn="just"/>
            <a:r>
              <a:rPr lang="ru-RU" dirty="0" smtClean="0">
                <a:latin typeface="Times New Roman" panose="02020603050405020304" pitchFamily="18" charset="0"/>
                <a:cs typeface="Times New Roman" panose="02020603050405020304" pitchFamily="18" charset="0"/>
              </a:rPr>
              <a:t>1. Опишите некоторые различия между организациями древности и современными организациями.</a:t>
            </a:r>
          </a:p>
          <a:p>
            <a:pPr algn="just"/>
            <a:r>
              <a:rPr lang="ru-RU" dirty="0" smtClean="0">
                <a:latin typeface="Times New Roman" panose="02020603050405020304" pitchFamily="18" charset="0"/>
                <a:cs typeface="Times New Roman" panose="02020603050405020304" pitchFamily="18" charset="0"/>
              </a:rPr>
              <a:t>2. Кратко опишите три подхода к управлению, рассмотренные в тексте.</a:t>
            </a:r>
          </a:p>
          <a:p>
            <a:pPr algn="just"/>
            <a:r>
              <a:rPr lang="ru-RU" dirty="0" smtClean="0">
                <a:latin typeface="Times New Roman" panose="02020603050405020304" pitchFamily="18" charset="0"/>
                <a:cs typeface="Times New Roman" panose="02020603050405020304" pitchFamily="18" charset="0"/>
              </a:rPr>
              <a:t>3. Кратко опишите три школы управленческой мысли, которые получили развитие в первой половине XX века.</a:t>
            </a:r>
          </a:p>
          <a:p>
            <a:pPr algn="just"/>
            <a:r>
              <a:rPr lang="ru-RU" dirty="0" smtClean="0">
                <a:latin typeface="Times New Roman" panose="02020603050405020304" pitchFamily="18" charset="0"/>
                <a:cs typeface="Times New Roman" panose="02020603050405020304" pitchFamily="18" charset="0"/>
              </a:rPr>
              <a:t>4. Каковы четыре функции процесса управления?</a:t>
            </a:r>
          </a:p>
          <a:p>
            <a:pPr algn="just"/>
            <a:r>
              <a:rPr lang="ru-RU" dirty="0" smtClean="0">
                <a:latin typeface="Times New Roman" panose="02020603050405020304" pitchFamily="18" charset="0"/>
                <a:cs typeface="Times New Roman" panose="02020603050405020304" pitchFamily="18" charset="0"/>
              </a:rPr>
              <a:t>5. Ответы на какие три основных вопроса дает функция планирования?</a:t>
            </a:r>
          </a:p>
          <a:p>
            <a:pPr algn="just"/>
            <a:r>
              <a:rPr lang="ru-RU" dirty="0" smtClean="0">
                <a:latin typeface="Times New Roman" panose="02020603050405020304" pitchFamily="18" charset="0"/>
                <a:cs typeface="Times New Roman" panose="02020603050405020304" pitchFamily="18" charset="0"/>
              </a:rPr>
              <a:t>6. Каковы существенные характеристики функции организации?</a:t>
            </a:r>
          </a:p>
          <a:p>
            <a:pPr algn="just"/>
            <a:r>
              <a:rPr lang="ru-RU" dirty="0" smtClean="0">
                <a:latin typeface="Times New Roman" panose="02020603050405020304" pitchFamily="18" charset="0"/>
                <a:cs typeface="Times New Roman" panose="02020603050405020304" pitchFamily="18" charset="0"/>
              </a:rPr>
              <a:t>7. Что такое социотехнические системы?</a:t>
            </a:r>
          </a:p>
          <a:p>
            <a:pPr algn="just"/>
            <a:r>
              <a:rPr lang="ru-RU" dirty="0" smtClean="0">
                <a:latin typeface="Times New Roman" panose="02020603050405020304" pitchFamily="18" charset="0"/>
                <a:cs typeface="Times New Roman" panose="02020603050405020304" pitchFamily="18" charset="0"/>
              </a:rPr>
              <a:t>8. Проведите различия между открытой и закрытой системами.</a:t>
            </a:r>
          </a:p>
          <a:p>
            <a:pPr algn="just"/>
            <a:r>
              <a:rPr lang="ru-RU" dirty="0" smtClean="0">
                <a:latin typeface="Times New Roman" panose="02020603050405020304" pitchFamily="18" charset="0"/>
                <a:cs typeface="Times New Roman" panose="02020603050405020304" pitchFamily="18" charset="0"/>
              </a:rPr>
              <a:t>9. Обсудите методологию ситуационного подхода.</a:t>
            </a:r>
          </a:p>
          <a:p>
            <a:pPr algn="just"/>
            <a:r>
              <a:rPr lang="ru-RU" dirty="0" smtClean="0">
                <a:latin typeface="Times New Roman" panose="02020603050405020304" pitchFamily="18" charset="0"/>
                <a:cs typeface="Times New Roman" panose="02020603050405020304" pitchFamily="18" charset="0"/>
              </a:rPr>
              <a:t>10. Что такое управление: наука или искусство?</a:t>
            </a:r>
          </a:p>
          <a:p>
            <a:pPr algn="just"/>
            <a:r>
              <a:rPr lang="ru-RU" b="1" dirty="0" smtClean="0">
                <a:latin typeface="Times New Roman" panose="02020603050405020304" pitchFamily="18" charset="0"/>
                <a:cs typeface="Times New Roman" panose="02020603050405020304" pitchFamily="18" charset="0"/>
              </a:rPr>
              <a:t>ВОПРОСЫ ДЛЯ ОБСУЖДЕНИЯ</a:t>
            </a:r>
          </a:p>
          <a:p>
            <a:pPr algn="just"/>
            <a:r>
              <a:rPr lang="ru-RU" dirty="0" smtClean="0">
                <a:latin typeface="Times New Roman" panose="02020603050405020304" pitchFamily="18" charset="0"/>
                <a:cs typeface="Times New Roman" panose="02020603050405020304" pitchFamily="18" charset="0"/>
              </a:rPr>
              <a:t>1. Какую роль играет коммуникация в структурировании организации?</a:t>
            </a:r>
          </a:p>
          <a:p>
            <a:pPr algn="just"/>
            <a:r>
              <a:rPr lang="ru-RU" dirty="0" smtClean="0">
                <a:latin typeface="Times New Roman" panose="02020603050405020304" pitchFamily="18" charset="0"/>
                <a:cs typeface="Times New Roman" panose="02020603050405020304" pitchFamily="18" charset="0"/>
              </a:rPr>
              <a:t>2. Сравните теорию системного и ситуационного подходов.</a:t>
            </a:r>
          </a:p>
          <a:p>
            <a:pPr algn="just"/>
            <a:r>
              <a:rPr lang="ru-RU" dirty="0" smtClean="0">
                <a:latin typeface="Times New Roman" panose="02020603050405020304" pitchFamily="18" charset="0"/>
                <a:cs typeface="Times New Roman" panose="02020603050405020304" pitchFamily="18" charset="0"/>
              </a:rPr>
              <a:t>3. Опишите опыт работы в организации, который вы накопили, с точки зрения процесса управления.</a:t>
            </a:r>
          </a:p>
          <a:p>
            <a:pPr algn="just"/>
            <a:r>
              <a:rPr lang="ru-RU" dirty="0" smtClean="0">
                <a:latin typeface="Times New Roman" panose="02020603050405020304" pitchFamily="18" charset="0"/>
                <a:cs typeface="Times New Roman" panose="02020603050405020304" pitchFamily="18" charset="0"/>
              </a:rPr>
              <a:t>4. Что общего между различными подходами к управлению, изложенными в данной главе.</a:t>
            </a:r>
          </a:p>
          <a:p>
            <a:pPr algn="just"/>
            <a:r>
              <a:rPr lang="ru-RU" b="1" dirty="0" smtClean="0">
                <a:latin typeface="Times New Roman" panose="02020603050405020304" pitchFamily="18" charset="0"/>
                <a:cs typeface="Times New Roman" panose="02020603050405020304" pitchFamily="18" charset="0"/>
              </a:rPr>
              <a:t>Вопросы:</a:t>
            </a:r>
          </a:p>
          <a:p>
            <a:pPr algn="just"/>
            <a:r>
              <a:rPr lang="ru-RU" dirty="0" smtClean="0">
                <a:latin typeface="Times New Roman" panose="02020603050405020304" pitchFamily="18" charset="0"/>
                <a:cs typeface="Times New Roman" panose="02020603050405020304" pitchFamily="18" charset="0"/>
              </a:rPr>
              <a:t>1. Обсудите некоторые результаты, которые могут быть вызваны изменениями в трудовых ресурсах и то, как эти изменения скажутся на ответственности и деятельности руководителей в 2000 г.</a:t>
            </a:r>
          </a:p>
          <a:p>
            <a:pPr algn="just"/>
            <a:r>
              <a:rPr lang="ru-RU" dirty="0" smtClean="0">
                <a:latin typeface="Times New Roman" panose="02020603050405020304" pitchFamily="18" charset="0"/>
                <a:cs typeface="Times New Roman" panose="02020603050405020304" pitchFamily="18" charset="0"/>
              </a:rPr>
              <a:t>2. Считаете ли вы, что основные концепции управления, как они рассматриваются в этой главе, будут так же существенны в 2000 г. как и сейчас?</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1185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14984" y="0"/>
            <a:ext cx="10577015" cy="7017306"/>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Подходы на основе выделения различных школ</a:t>
            </a:r>
          </a:p>
          <a:p>
            <a:pPr algn="just"/>
            <a:r>
              <a:rPr lang="ru-RU" dirty="0" smtClean="0">
                <a:latin typeface="Times New Roman" panose="02020603050405020304" pitchFamily="18" charset="0"/>
                <a:cs typeface="Times New Roman" panose="02020603050405020304" pitchFamily="18" charset="0"/>
              </a:rPr>
              <a:t>В первой половине двадцатого века получили развитие четыре четко различимые школы управленческой мысли. Хронологически они могут быть перечислены в следующем порядке: школа научного управления, административная школа, школа психологии и человеческих отношений и школа науки управления (или количественная школа). Самые убежденные приверженцы каждого из этих направлений полагали в свое время, что им удалось найти ключ к наиболее эффективному достижению целей организации. Более поздние исследования и неудачные попытки применить теоретические открытия школ на практике доказали, что многие ответы на вопросы управления были лишь частично правильными в ограниченных ситуациях. И тем не менее, каждая из этих школ внесла значительный и ощутимый вклад в данную область. Даже самые прогрессивные современные организации до сих пор используют определенные концепции и приемы, возникшие в рамках данных школ. Наша цель — помочь вам оценить эволюционный характер управленческой мысли и признать, что приемы, которые оказывались успешными в одних ситуациях и в конкретное время, не всегда успешны в других. Следует понять, что школы пересекаются в вопросах теории и практики, и что в рамках одной организации вы найдете элементы всех этих подходов.</a:t>
            </a:r>
          </a:p>
          <a:p>
            <a:pPr algn="just"/>
            <a:r>
              <a:rPr lang="ru-RU" b="1" dirty="0" smtClean="0">
                <a:latin typeface="Times New Roman" panose="02020603050405020304" pitchFamily="18" charset="0"/>
                <a:cs typeface="Times New Roman" panose="02020603050405020304" pitchFamily="18" charset="0"/>
              </a:rPr>
              <a:t>Научное управление (1885 —1920)</a:t>
            </a:r>
          </a:p>
          <a:p>
            <a:pPr algn="just"/>
            <a:r>
              <a:rPr lang="ru-RU" dirty="0" smtClean="0">
                <a:latin typeface="Times New Roman" panose="02020603050405020304" pitchFamily="18" charset="0"/>
                <a:cs typeface="Times New Roman" panose="02020603050405020304" pitchFamily="18" charset="0"/>
              </a:rPr>
              <a:t>Научное управление наиболее тесно связано с работами Ф.У. Тейлора, Френка и Лилии </a:t>
            </a:r>
            <a:r>
              <a:rPr lang="ru-RU" dirty="0" err="1" smtClean="0">
                <a:latin typeface="Times New Roman" panose="02020603050405020304" pitchFamily="18" charset="0"/>
                <a:cs typeface="Times New Roman" panose="02020603050405020304" pitchFamily="18" charset="0"/>
              </a:rPr>
              <a:t>Гилбрет</a:t>
            </a:r>
            <a:r>
              <a:rPr lang="ru-RU" dirty="0" smtClean="0">
                <a:latin typeface="Times New Roman" panose="02020603050405020304" pitchFamily="18" charset="0"/>
                <a:cs typeface="Times New Roman" panose="02020603050405020304" pitchFamily="18" charset="0"/>
              </a:rPr>
              <a:t> и Генри </a:t>
            </a:r>
            <a:r>
              <a:rPr lang="ru-RU" dirty="0" err="1" smtClean="0">
                <a:latin typeface="Times New Roman" panose="02020603050405020304" pitchFamily="18" charset="0"/>
                <a:cs typeface="Times New Roman" panose="02020603050405020304" pitchFamily="18" charset="0"/>
              </a:rPr>
              <a:t>Гантта</a:t>
            </a:r>
            <a:r>
              <a:rPr lang="ru-RU" dirty="0" smtClean="0">
                <a:latin typeface="Times New Roman" panose="02020603050405020304" pitchFamily="18" charset="0"/>
                <a:cs typeface="Times New Roman" panose="02020603050405020304" pitchFamily="18" charset="0"/>
              </a:rPr>
              <a:t>. Эти создатели школы научного управления полагали, что используя наблюдения, замеры, логику и анализ можно усовершенствовать многие операции ручного труда, добиваясь их более эффективного выполнения. Первой фазой методологии научного управления был анализ содержания работы и определение ее основных компонентов. Тейлор, например, скрупулезно замерял количество железной руды и угля, которые человек может поднять на лопатах различного размера. </a:t>
            </a:r>
            <a:r>
              <a:rPr lang="ru-RU" dirty="0" err="1" smtClean="0">
                <a:latin typeface="Times New Roman" panose="02020603050405020304" pitchFamily="18" charset="0"/>
                <a:cs typeface="Times New Roman" panose="02020603050405020304" pitchFamily="18" charset="0"/>
              </a:rPr>
              <a:t>Гилбреты</a:t>
            </a:r>
            <a:r>
              <a:rPr lang="ru-RU" dirty="0" smtClean="0">
                <a:latin typeface="Times New Roman" panose="02020603050405020304" pitchFamily="18" charset="0"/>
                <a:cs typeface="Times New Roman" panose="02020603050405020304" pitchFamily="18" charset="0"/>
              </a:rPr>
              <a:t> изобрели прибор и назвали его </a:t>
            </a:r>
            <a:r>
              <a:rPr lang="ru-RU" dirty="0" err="1" smtClean="0">
                <a:latin typeface="Times New Roman" panose="02020603050405020304" pitchFamily="18" charset="0"/>
                <a:cs typeface="Times New Roman" panose="02020603050405020304" pitchFamily="18" charset="0"/>
              </a:rPr>
              <a:t>микрохронометром</a:t>
            </a:r>
            <a:r>
              <a:rPr lang="ru-RU" dirty="0" smtClean="0">
                <a:latin typeface="Times New Roman" panose="02020603050405020304" pitchFamily="18" charset="0"/>
                <a:cs typeface="Times New Roman" panose="02020603050405020304" pitchFamily="18" charset="0"/>
              </a:rPr>
              <a:t>. Они использовали его в сочетании с кинокамерой для того, чтобы точно определить, какие движения выполняются при определенных операциях и сколько времени занимает каждое из них. Об этом написано в Примере 2.1.</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5893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87688" y="0"/>
            <a:ext cx="10604311"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Основываясь на полученной информации, они изменяли рабочие операции, чтобы устранить лишние, непродуктивные движения и, используя стандартные процедуры и оборудование, стремились повысить эффективность работы. Тейлор, например, обнаружил, что максимальное количество железной руды и угля может быть переброшено, если рабочие будут пользоваться лопатой-совком емкостью до 21 фунта (</a:t>
            </a:r>
            <a:r>
              <a:rPr lang="ru-RU" dirty="0" err="1" smtClean="0">
                <a:latin typeface="Times New Roman" panose="02020603050405020304" pitchFamily="18" charset="0"/>
                <a:cs typeface="Times New Roman" panose="02020603050405020304" pitchFamily="18" charset="0"/>
              </a:rPr>
              <a:t>ок</a:t>
            </a:r>
            <a:r>
              <a:rPr lang="ru-RU" dirty="0" smtClean="0">
                <a:latin typeface="Times New Roman" panose="02020603050405020304" pitchFamily="18" charset="0"/>
                <a:cs typeface="Times New Roman" panose="02020603050405020304" pitchFamily="18" charset="0"/>
              </a:rPr>
              <a:t>. 8,6 кг — прим. ред.). По сравнению с более ранней системой это дало поистине феноменальный выигрыш.</a:t>
            </a:r>
          </a:p>
          <a:p>
            <a:pPr algn="just"/>
            <a:r>
              <a:rPr lang="ru-RU" b="1" dirty="0" smtClean="0">
                <a:latin typeface="Times New Roman" panose="02020603050405020304" pitchFamily="18" charset="0"/>
                <a:cs typeface="Times New Roman" panose="02020603050405020304" pitchFamily="18" charset="0"/>
              </a:rPr>
              <a:t>ПРИМЕР 2.1.</a:t>
            </a:r>
          </a:p>
          <a:p>
            <a:pPr algn="just"/>
            <a:r>
              <a:rPr lang="ru-RU" b="1" dirty="0" err="1" smtClean="0">
                <a:latin typeface="Times New Roman" panose="02020603050405020304" pitchFamily="18" charset="0"/>
                <a:cs typeface="Times New Roman" panose="02020603050405020304" pitchFamily="18" charset="0"/>
              </a:rPr>
              <a:t>Гилбреты</a:t>
            </a:r>
            <a:r>
              <a:rPr lang="ru-RU" b="1" dirty="0" smtClean="0">
                <a:latin typeface="Times New Roman" panose="02020603050405020304" pitchFamily="18" charset="0"/>
                <a:cs typeface="Times New Roman" panose="02020603050405020304" pitchFamily="18" charset="0"/>
              </a:rPr>
              <a:t>. и </a:t>
            </a:r>
            <a:r>
              <a:rPr lang="ru-RU" b="1" dirty="0" err="1" smtClean="0">
                <a:latin typeface="Times New Roman" panose="02020603050405020304" pitchFamily="18" charset="0"/>
                <a:cs typeface="Times New Roman" panose="02020603050405020304" pitchFamily="18" charset="0"/>
              </a:rPr>
              <a:t>Терблиги</a:t>
            </a:r>
            <a:endParaRPr lang="ru-RU" b="1"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Еще будучи учеником каменщика, </a:t>
            </a:r>
            <a:r>
              <a:rPr lang="ru-RU" dirty="0" err="1" smtClean="0">
                <a:latin typeface="Times New Roman" panose="02020603050405020304" pitchFamily="18" charset="0"/>
                <a:cs typeface="Times New Roman" panose="02020603050405020304" pitchFamily="18" charset="0"/>
              </a:rPr>
              <a:t>Гилбрет</a:t>
            </a:r>
            <a:r>
              <a:rPr lang="ru-RU" dirty="0" smtClean="0">
                <a:latin typeface="Times New Roman" panose="02020603050405020304" pitchFamily="18" charset="0"/>
                <a:cs typeface="Times New Roman" panose="02020603050405020304" pitchFamily="18" charset="0"/>
              </a:rPr>
              <a:t> заметил, что люди, которые учили его класть кирпич, использовали три основные связки движений. Он задумался над тем, какое из этих движений было самым эффективным; поэтому он методично изучил эти движения, а также используемые инструменты. В результате появился усовершенствованный способ, который сократил количество движений, необходимых для кладки одного кирпича, с 18 до 4 с половиной, увеличив тем самым производительность на 50%.</a:t>
            </a:r>
          </a:p>
          <a:p>
            <a:pPr algn="just"/>
            <a:r>
              <a:rPr lang="ru-RU" dirty="0" smtClean="0">
                <a:latin typeface="Times New Roman" panose="02020603050405020304" pitchFamily="18" charset="0"/>
                <a:cs typeface="Times New Roman" panose="02020603050405020304" pitchFamily="18" charset="0"/>
              </a:rPr>
              <a:t>В начале 1900-х годов </a:t>
            </a:r>
            <a:r>
              <a:rPr lang="ru-RU" dirty="0" err="1" smtClean="0">
                <a:latin typeface="Times New Roman" panose="02020603050405020304" pitchFamily="18" charset="0"/>
                <a:cs typeface="Times New Roman" panose="02020603050405020304" pitchFamily="18" charset="0"/>
              </a:rPr>
              <a:t>Френк</a:t>
            </a:r>
            <a:r>
              <a:rPr lang="ru-RU" dirty="0" smtClean="0">
                <a:latin typeface="Times New Roman" panose="02020603050405020304" pitchFamily="18" charset="0"/>
                <a:cs typeface="Times New Roman" panose="02020603050405020304" pitchFamily="18" charset="0"/>
              </a:rPr>
              <a:t> и его жена </a:t>
            </a:r>
            <a:r>
              <a:rPr lang="ru-RU" dirty="0" err="1" smtClean="0">
                <a:latin typeface="Times New Roman" panose="02020603050405020304" pitchFamily="18" charset="0"/>
                <a:cs typeface="Times New Roman" panose="02020603050405020304" pitchFamily="18" charset="0"/>
              </a:rPr>
              <a:t>Лилиан</a:t>
            </a:r>
            <a:r>
              <a:rPr lang="ru-RU" dirty="0" smtClean="0">
                <a:latin typeface="Times New Roman" panose="02020603050405020304" pitchFamily="18" charset="0"/>
                <a:cs typeface="Times New Roman" panose="02020603050405020304" pitchFamily="18" charset="0"/>
              </a:rPr>
              <a:t> начали изучать рабочие операции, используя кинокамеру в сочетании с </a:t>
            </a:r>
            <a:r>
              <a:rPr lang="ru-RU" dirty="0" err="1" smtClean="0">
                <a:latin typeface="Times New Roman" panose="02020603050405020304" pitchFamily="18" charset="0"/>
                <a:cs typeface="Times New Roman" panose="02020603050405020304" pitchFamily="18" charset="0"/>
              </a:rPr>
              <a:t>микрохронометром</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Микрохронометр</a:t>
            </a:r>
            <a:r>
              <a:rPr lang="ru-RU" dirty="0" smtClean="0">
                <a:latin typeface="Times New Roman" panose="02020603050405020304" pitchFamily="18" charset="0"/>
                <a:cs typeface="Times New Roman" panose="02020603050405020304" pitchFamily="18" charset="0"/>
              </a:rPr>
              <a:t> — это часы, которые изобрел </a:t>
            </a:r>
            <a:r>
              <a:rPr lang="ru-RU" dirty="0" err="1" smtClean="0">
                <a:latin typeface="Times New Roman" panose="02020603050405020304" pitchFamily="18" charset="0"/>
                <a:cs typeface="Times New Roman" panose="02020603050405020304" pitchFamily="18" charset="0"/>
              </a:rPr>
              <a:t>Френк</a:t>
            </a:r>
            <a:r>
              <a:rPr lang="ru-RU" dirty="0" smtClean="0">
                <a:latin typeface="Times New Roman" panose="02020603050405020304" pitchFamily="18" charset="0"/>
                <a:cs typeface="Times New Roman" panose="02020603050405020304" pitchFamily="18" charset="0"/>
              </a:rPr>
              <a:t> и которые могли записывать интервалы, продолжительностью до 1/2000 секунды. С помощью стоп кадров </a:t>
            </a:r>
            <a:r>
              <a:rPr lang="ru-RU" dirty="0" err="1" smtClean="0">
                <a:latin typeface="Times New Roman" panose="02020603050405020304" pitchFamily="18" charset="0"/>
                <a:cs typeface="Times New Roman" panose="02020603050405020304" pitchFamily="18" charset="0"/>
              </a:rPr>
              <a:t>Гилбреты</a:t>
            </a:r>
            <a:r>
              <a:rPr lang="ru-RU" dirty="0" smtClean="0">
                <a:latin typeface="Times New Roman" panose="02020603050405020304" pitchFamily="18" charset="0"/>
                <a:cs typeface="Times New Roman" panose="02020603050405020304" pitchFamily="18" charset="0"/>
              </a:rPr>
              <a:t> смогли выявить и описать 17 основных движений кисти руки. Они назвали эти движения </a:t>
            </a:r>
            <a:r>
              <a:rPr lang="ru-RU" dirty="0" err="1" smtClean="0">
                <a:latin typeface="Times New Roman" panose="02020603050405020304" pitchFamily="18" charset="0"/>
                <a:cs typeface="Times New Roman" panose="02020603050405020304" pitchFamily="18" charset="0"/>
              </a:rPr>
              <a:t>терблигами</a:t>
            </a:r>
            <a:r>
              <a:rPr lang="ru-RU" dirty="0" smtClean="0">
                <a:latin typeface="Times New Roman" panose="02020603050405020304" pitchFamily="18" charset="0"/>
                <a:cs typeface="Times New Roman" panose="02020603050405020304" pitchFamily="18" charset="0"/>
              </a:rPr>
              <a:t>. Это название произошло от фамилии </a:t>
            </a:r>
            <a:r>
              <a:rPr lang="ru-RU" dirty="0" err="1" smtClean="0">
                <a:latin typeface="Times New Roman" panose="02020603050405020304" pitchFamily="18" charset="0"/>
                <a:cs typeface="Times New Roman" panose="02020603050405020304" pitchFamily="18" charset="0"/>
              </a:rPr>
              <a:t>Гилбрет</a:t>
            </a:r>
            <a:r>
              <a:rPr lang="ru-RU" dirty="0" smtClean="0">
                <a:latin typeface="Times New Roman" panose="02020603050405020304" pitchFamily="18" charset="0"/>
                <a:cs typeface="Times New Roman" panose="02020603050405020304" pitchFamily="18" charset="0"/>
              </a:rPr>
              <a:t>, если ее прочитать «задом наперед».</a:t>
            </a:r>
          </a:p>
          <a:p>
            <a:pPr algn="just"/>
            <a:r>
              <a:rPr lang="ru-RU" b="1" dirty="0" smtClean="0">
                <a:latin typeface="Times New Roman" panose="02020603050405020304" pitchFamily="18" charset="0"/>
                <a:cs typeface="Times New Roman" panose="02020603050405020304" pitchFamily="18" charset="0"/>
              </a:rPr>
              <a:t>Научное управление </a:t>
            </a:r>
            <a:r>
              <a:rPr lang="ru-RU" dirty="0" smtClean="0">
                <a:latin typeface="Times New Roman" panose="02020603050405020304" pitchFamily="18" charset="0"/>
                <a:cs typeface="Times New Roman" panose="02020603050405020304" pitchFamily="18" charset="0"/>
              </a:rPr>
              <a:t>не пренебрегало человеческим фактором. Важным вкладом этой школы было систематическое использование стимулирования с целью заинтересовать работников в увеличении производительности и объема производства. Предусматривалась также возможность небольшого отдыха и неизбежных перерывов в производстве, так что количество времени, выделяемое на выполнение определенных заданий, было реалистичным и справедливо установленным. Это давало руководству возможность установить нормы производства, которые были выполнимы, и платить дополнительно тем, кто превышал установленный минимум.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8553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01336" y="0"/>
            <a:ext cx="10590663"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Ключевым элементом в данном подходе было то, что люди, которые производили больше, вознаграждались больше. Авторы работ по научному управлению также признавали важность отбора людей, которые физически и интеллектуально соответствовали выполняемой ими работе, они также подчеркивали большое значение обучения.</a:t>
            </a:r>
          </a:p>
          <a:p>
            <a:pPr algn="just"/>
            <a:r>
              <a:rPr lang="ru-RU" b="1" dirty="0" smtClean="0">
                <a:latin typeface="Times New Roman" panose="02020603050405020304" pitchFamily="18" charset="0"/>
                <a:cs typeface="Times New Roman" panose="02020603050405020304" pitchFamily="18" charset="0"/>
              </a:rPr>
              <a:t>Научное управление </a:t>
            </a:r>
            <a:r>
              <a:rPr lang="ru-RU" dirty="0" smtClean="0">
                <a:latin typeface="Times New Roman" panose="02020603050405020304" pitchFamily="18" charset="0"/>
                <a:cs typeface="Times New Roman" panose="02020603050405020304" pitchFamily="18" charset="0"/>
              </a:rPr>
              <a:t>также выступало в защиту отделения управленческих функций обдумывания и планирования от фактического выполнения работы. Тейлор и его современники фактически признавали, что работа по управлению — это определенная специальность, и что организация в целом выиграет, если каждая группа работников сосредоточится на том, что она делает успешнее всего. Этот подход резко контрастировал со старой системой, при которой рабочие сами планировали свою работу.</a:t>
            </a:r>
          </a:p>
          <a:p>
            <a:pPr algn="just"/>
            <a:r>
              <a:rPr lang="ru-RU" dirty="0" smtClean="0">
                <a:latin typeface="Times New Roman" panose="02020603050405020304" pitchFamily="18" charset="0"/>
                <a:cs typeface="Times New Roman" panose="02020603050405020304" pitchFamily="18" charset="0"/>
              </a:rPr>
              <a:t>Концепция научного управления стала серьезным переломным этапом, благодаря которому, управление стало широко признаваться как самостоятельная область научных исследований. Впервые руководители-практики и ученые увидели, что методы и подходы, используемые в науке и технике, могут быть эффективно использованы в практике достижения целей организации.</a:t>
            </a:r>
          </a:p>
          <a:p>
            <a:pPr algn="just"/>
            <a:r>
              <a:rPr lang="ru-RU" b="1" dirty="0" smtClean="0">
                <a:latin typeface="Times New Roman" panose="02020603050405020304" pitchFamily="18" charset="0"/>
                <a:cs typeface="Times New Roman" panose="02020603050405020304" pitchFamily="18" charset="0"/>
              </a:rPr>
              <a:t>Классическая, или административная школа в управлении (1920 —1950)</a:t>
            </a:r>
          </a:p>
          <a:p>
            <a:pPr algn="just"/>
            <a:r>
              <a:rPr lang="ru-RU" dirty="0" smtClean="0">
                <a:latin typeface="Times New Roman" panose="02020603050405020304" pitchFamily="18" charset="0"/>
                <a:cs typeface="Times New Roman" panose="02020603050405020304" pitchFamily="18" charset="0"/>
              </a:rPr>
              <a:t>Авторы, которые писали о научном управлении, в основном посвящали свои исследования тому, что называется управлением производством. Они занимались повышением эффективности на уровне ниже управленческого. С возникновением административной школы специалисты начали постоянно вырабатывать подходы к совершенствованию управления организацией в целом.</a:t>
            </a:r>
          </a:p>
          <a:p>
            <a:pPr algn="just"/>
            <a:r>
              <a:rPr lang="ru-RU" dirty="0" smtClean="0">
                <a:latin typeface="Times New Roman" panose="02020603050405020304" pitchFamily="18" charset="0"/>
                <a:cs typeface="Times New Roman" panose="02020603050405020304" pitchFamily="18" charset="0"/>
              </a:rPr>
              <a:t>Тейлор и </a:t>
            </a:r>
            <a:r>
              <a:rPr lang="ru-RU" dirty="0" err="1" smtClean="0">
                <a:latin typeface="Times New Roman" panose="02020603050405020304" pitchFamily="18" charset="0"/>
                <a:cs typeface="Times New Roman" panose="02020603050405020304" pitchFamily="18" charset="0"/>
              </a:rPr>
              <a:t>Гилбрет</a:t>
            </a:r>
            <a:r>
              <a:rPr lang="ru-RU" dirty="0" smtClean="0">
                <a:latin typeface="Times New Roman" panose="02020603050405020304" pitchFamily="18" charset="0"/>
                <a:cs typeface="Times New Roman" panose="02020603050405020304" pitchFamily="18" charset="0"/>
              </a:rPr>
              <a:t> начинали свою карьеру простыми рабочими, что, несомненно, повлияло на их представление об управлении организацией. В отличие от них, авторы, которые считаются создателями школы административного управления, более известной как классическая школа, имели непосредственный опыт работы в качестве руководителей высшего звена управления в большом бизнесе. Анри </a:t>
            </a:r>
            <a:r>
              <a:rPr lang="ru-RU" dirty="0" err="1" smtClean="0">
                <a:latin typeface="Times New Roman" panose="02020603050405020304" pitchFamily="18" charset="0"/>
                <a:cs typeface="Times New Roman" panose="02020603050405020304" pitchFamily="18" charset="0"/>
              </a:rPr>
              <a:t>Файоль</a:t>
            </a:r>
            <a:r>
              <a:rPr lang="ru-RU" dirty="0" smtClean="0">
                <a:latin typeface="Times New Roman" panose="02020603050405020304" pitchFamily="18" charset="0"/>
                <a:cs typeface="Times New Roman" panose="02020603050405020304" pitchFamily="18" charset="0"/>
              </a:rPr>
              <a:t>, с именем которого связывают возникновение этой школы и которого иногда называют отцом менеджмента, руководил большой французской компанией по добыче угля.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0141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55928" y="-110990"/>
            <a:ext cx="10536071"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Диндалл </a:t>
            </a:r>
            <a:r>
              <a:rPr lang="ru-RU" dirty="0" err="1" smtClean="0">
                <a:latin typeface="Times New Roman" panose="02020603050405020304" pitchFamily="18" charset="0"/>
                <a:cs typeface="Times New Roman" panose="02020603050405020304" pitchFamily="18" charset="0"/>
              </a:rPr>
              <a:t>Урвик</a:t>
            </a:r>
            <a:r>
              <a:rPr lang="ru-RU" dirty="0" smtClean="0">
                <a:latin typeface="Times New Roman" panose="02020603050405020304" pitchFamily="18" charset="0"/>
                <a:cs typeface="Times New Roman" panose="02020603050405020304" pitchFamily="18" charset="0"/>
              </a:rPr>
              <a:t> был консультантом по вопросам управления в Англии. Джеймс Д. </a:t>
            </a:r>
            <a:r>
              <a:rPr lang="ru-RU" dirty="0" err="1" smtClean="0">
                <a:latin typeface="Times New Roman" panose="02020603050405020304" pitchFamily="18" charset="0"/>
                <a:cs typeface="Times New Roman" panose="02020603050405020304" pitchFamily="18" charset="0"/>
              </a:rPr>
              <a:t>Муни</a:t>
            </a:r>
            <a:r>
              <a:rPr lang="ru-RU" dirty="0" smtClean="0">
                <a:latin typeface="Times New Roman" panose="02020603050405020304" pitchFamily="18" charset="0"/>
                <a:cs typeface="Times New Roman" panose="02020603050405020304" pitchFamily="18" charset="0"/>
              </a:rPr>
              <a:t>, который писал работы совместно с А. К. </a:t>
            </a:r>
            <a:r>
              <a:rPr lang="ru-RU" dirty="0" err="1" smtClean="0">
                <a:latin typeface="Times New Roman" panose="02020603050405020304" pitchFamily="18" charset="0"/>
                <a:cs typeface="Times New Roman" panose="02020603050405020304" pitchFamily="18" charset="0"/>
              </a:rPr>
              <a:t>Рейли</a:t>
            </a:r>
            <a:r>
              <a:rPr lang="ru-RU" dirty="0" smtClean="0">
                <a:latin typeface="Times New Roman" panose="02020603050405020304" pitchFamily="18" charset="0"/>
                <a:cs typeface="Times New Roman" panose="02020603050405020304" pitchFamily="18" charset="0"/>
              </a:rPr>
              <a:t>, работал под руководством </a:t>
            </a:r>
            <a:r>
              <a:rPr lang="ru-RU" dirty="0" err="1" smtClean="0">
                <a:latin typeface="Times New Roman" panose="02020603050405020304" pitchFamily="18" charset="0"/>
                <a:cs typeface="Times New Roman" panose="02020603050405020304" pitchFamily="18" charset="0"/>
              </a:rPr>
              <a:t>Алфреда</a:t>
            </a:r>
            <a:r>
              <a:rPr lang="ru-RU" dirty="0" smtClean="0">
                <a:latin typeface="Times New Roman" panose="02020603050405020304" pitchFamily="18" charset="0"/>
                <a:cs typeface="Times New Roman" panose="02020603050405020304" pitchFamily="18" charset="0"/>
              </a:rPr>
              <a:t> П. </a:t>
            </a:r>
            <a:r>
              <a:rPr lang="ru-RU" dirty="0" err="1" smtClean="0">
                <a:latin typeface="Times New Roman" panose="02020603050405020304" pitchFamily="18" charset="0"/>
                <a:cs typeface="Times New Roman" panose="02020603050405020304" pitchFamily="18" charset="0"/>
              </a:rPr>
              <a:t>Слоуна</a:t>
            </a:r>
            <a:r>
              <a:rPr lang="ru-RU" dirty="0" smtClean="0">
                <a:latin typeface="Times New Roman" panose="02020603050405020304" pitchFamily="18" charset="0"/>
                <a:cs typeface="Times New Roman" panose="02020603050405020304" pitchFamily="18" charset="0"/>
              </a:rPr>
              <a:t> в компании «Дженерал Моторс». Следовательно, их главной заботой была эффективность в более широком смысле слова — применительно к работе всей организации.</a:t>
            </a:r>
          </a:p>
          <a:p>
            <a:pPr algn="just"/>
            <a:r>
              <a:rPr lang="ru-RU" dirty="0" smtClean="0">
                <a:latin typeface="Times New Roman" panose="02020603050405020304" pitchFamily="18" charset="0"/>
                <a:cs typeface="Times New Roman" panose="02020603050405020304" pitchFamily="18" charset="0"/>
              </a:rPr>
              <a:t>Приверженцы классической школы, как и те, кто писал о научном управлении, не очень заботились о социальных аспектах управления. Более того, их работы в значительной степени исходили из личных наблюдений, а не основывались на научной методологии. «Классики» старались взглянуть на организации с точки зрения широкой перспективы, пытаясь определить общие характеристики и закономерности организаций. Целью классической школы было создание универсальных принципов управления. При этом она исходила из идеи, что следование этим принципам несомненно приведет организацию к успеху.</a:t>
            </a:r>
          </a:p>
          <a:p>
            <a:pPr algn="just"/>
            <a:r>
              <a:rPr lang="ru-RU" dirty="0" smtClean="0">
                <a:latin typeface="Times New Roman" panose="02020603050405020304" pitchFamily="18" charset="0"/>
                <a:cs typeface="Times New Roman" panose="02020603050405020304" pitchFamily="18" charset="0"/>
              </a:rPr>
              <a:t>Эти принципы затрагивали два основных аспекта. Одним из них была </a:t>
            </a:r>
            <a:r>
              <a:rPr lang="ru-RU" b="1" i="1" dirty="0" smtClean="0">
                <a:latin typeface="Times New Roman" panose="02020603050405020304" pitchFamily="18" charset="0"/>
                <a:cs typeface="Times New Roman" panose="02020603050405020304" pitchFamily="18" charset="0"/>
              </a:rPr>
              <a:t>разработка рациональной системы управления организацией</a:t>
            </a:r>
            <a:r>
              <a:rPr lang="ru-RU" dirty="0" smtClean="0">
                <a:latin typeface="Times New Roman" panose="02020603050405020304" pitchFamily="18" charset="0"/>
                <a:cs typeface="Times New Roman" panose="02020603050405020304" pitchFamily="18" charset="0"/>
              </a:rPr>
              <a:t>. Определяя основные функции бизнеса, теоретики-«классики» были уверены в том, что могут определить лучший способ разделения организации на подразделения или рабочие группы. Традиционно такими функциями считались финансы, производство и маркетинг. С этим было тесно связано и определение основных функций управления. Главный вклад </a:t>
            </a:r>
            <a:r>
              <a:rPr lang="ru-RU" dirty="0" err="1" smtClean="0">
                <a:latin typeface="Times New Roman" panose="02020603050405020304" pitchFamily="18" charset="0"/>
                <a:cs typeface="Times New Roman" panose="02020603050405020304" pitchFamily="18" charset="0"/>
              </a:rPr>
              <a:t>Файоля</a:t>
            </a:r>
            <a:r>
              <a:rPr lang="ru-RU" dirty="0" smtClean="0">
                <a:latin typeface="Times New Roman" panose="02020603050405020304" pitchFamily="18" charset="0"/>
                <a:cs typeface="Times New Roman" panose="02020603050405020304" pitchFamily="18" charset="0"/>
              </a:rPr>
              <a:t> в теорию управления состоял в том, </a:t>
            </a:r>
            <a:r>
              <a:rPr lang="ru-RU" b="1" dirty="0" smtClean="0">
                <a:latin typeface="Times New Roman" panose="02020603050405020304" pitchFamily="18" charset="0"/>
                <a:cs typeface="Times New Roman" panose="02020603050405020304" pitchFamily="18" charset="0"/>
              </a:rPr>
              <a:t>что он рассмотрел управление как универсальный процесс</a:t>
            </a:r>
            <a:r>
              <a:rPr lang="ru-RU" dirty="0" smtClean="0">
                <a:latin typeface="Times New Roman" panose="02020603050405020304" pitchFamily="18" charset="0"/>
                <a:cs typeface="Times New Roman" panose="02020603050405020304" pitchFamily="18" charset="0"/>
              </a:rPr>
              <a:t>, состоящий из нескольких взаимосвязанных функций, </a:t>
            </a:r>
            <a:r>
              <a:rPr lang="ru-RU" b="1" dirty="0" smtClean="0">
                <a:latin typeface="Times New Roman" panose="02020603050405020304" pitchFamily="18" charset="0"/>
                <a:cs typeface="Times New Roman" panose="02020603050405020304" pitchFamily="18" charset="0"/>
              </a:rPr>
              <a:t>таких как планирование и организация.</a:t>
            </a:r>
            <a:endParaRPr lang="ru-RU"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Вторая категория классических принципов касалась построения структуры организации и управления работниками. </a:t>
            </a:r>
            <a:r>
              <a:rPr lang="ru-RU" dirty="0" smtClean="0">
                <a:latin typeface="Times New Roman" panose="02020603050405020304" pitchFamily="18" charset="0"/>
                <a:cs typeface="Times New Roman" panose="02020603050405020304" pitchFamily="18" charset="0"/>
              </a:rPr>
              <a:t>Примером может служить принцип единоначалия, согласно которому человек должен получать приказы только от одного начальника и подчиняться только ему одному. </a:t>
            </a:r>
            <a:r>
              <a:rPr lang="ru-RU" b="1" dirty="0" smtClean="0">
                <a:latin typeface="Times New Roman" panose="02020603050405020304" pitchFamily="18" charset="0"/>
                <a:cs typeface="Times New Roman" panose="02020603050405020304" pitchFamily="18" charset="0"/>
              </a:rPr>
              <a:t>Пример 2.2. </a:t>
            </a:r>
            <a:r>
              <a:rPr lang="ru-RU" dirty="0" smtClean="0">
                <a:latin typeface="Times New Roman" panose="02020603050405020304" pitchFamily="18" charset="0"/>
                <a:cs typeface="Times New Roman" panose="02020603050405020304" pitchFamily="18" charset="0"/>
              </a:rPr>
              <a:t>представляет собой сжатое изложение </a:t>
            </a:r>
            <a:r>
              <a:rPr lang="ru-RU" b="1" dirty="0" smtClean="0">
                <a:latin typeface="Times New Roman" panose="02020603050405020304" pitchFamily="18" charset="0"/>
                <a:cs typeface="Times New Roman" panose="02020603050405020304" pitchFamily="18" charset="0"/>
              </a:rPr>
              <a:t>14 принципов управления Анри </a:t>
            </a:r>
            <a:r>
              <a:rPr lang="ru-RU" b="1" dirty="0" err="1" smtClean="0">
                <a:latin typeface="Times New Roman" panose="02020603050405020304" pitchFamily="18" charset="0"/>
                <a:cs typeface="Times New Roman" panose="02020603050405020304" pitchFamily="18" charset="0"/>
              </a:rPr>
              <a:t>Файоля</a:t>
            </a:r>
            <a:r>
              <a:rPr lang="ru-RU" dirty="0" smtClean="0">
                <a:latin typeface="Times New Roman" panose="02020603050405020304" pitchFamily="18" charset="0"/>
                <a:cs typeface="Times New Roman" panose="02020603050405020304" pitchFamily="18" charset="0"/>
              </a:rPr>
              <a:t>, многие из них до сих пор практически полезны, несмотря на изменения, которые произошли с тех пор, как </a:t>
            </a:r>
            <a:r>
              <a:rPr lang="ru-RU" dirty="0" err="1" smtClean="0">
                <a:latin typeface="Times New Roman" panose="02020603050405020304" pitchFamily="18" charset="0"/>
                <a:cs typeface="Times New Roman" panose="02020603050405020304" pitchFamily="18" charset="0"/>
              </a:rPr>
              <a:t>Файоль</a:t>
            </a:r>
            <a:r>
              <a:rPr lang="ru-RU" dirty="0" smtClean="0">
                <a:latin typeface="Times New Roman" panose="02020603050405020304" pitchFamily="18" charset="0"/>
                <a:cs typeface="Times New Roman" panose="02020603050405020304" pitchFamily="18" charset="0"/>
              </a:rPr>
              <a:t> впервые их сформулировал.</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0551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33098" y="191068"/>
            <a:ext cx="10658902" cy="6186309"/>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ПРИМЕР 2.2.</a:t>
            </a:r>
          </a:p>
          <a:p>
            <a:pPr algn="just"/>
            <a:r>
              <a:rPr lang="ru-RU" b="1" dirty="0" smtClean="0">
                <a:latin typeface="Times New Roman" panose="02020603050405020304" pitchFamily="18" charset="0"/>
                <a:cs typeface="Times New Roman" panose="02020603050405020304" pitchFamily="18" charset="0"/>
              </a:rPr>
              <a:t>Принципы управления Анри </a:t>
            </a:r>
            <a:r>
              <a:rPr lang="ru-RU" b="1" dirty="0" err="1" smtClean="0">
                <a:latin typeface="Times New Roman" panose="02020603050405020304" pitchFamily="18" charset="0"/>
                <a:cs typeface="Times New Roman" panose="02020603050405020304" pitchFamily="18" charset="0"/>
              </a:rPr>
              <a:t>Файоля</a:t>
            </a:r>
            <a:endParaRPr lang="ru-RU" b="1"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1. Разделение труда. Специализация является естественным порядком вещей. Целью разделения труда является выполнение работы, большей по объему и лучшей по качеству, при тех же усилиях. Это достигается за счет сокращения числа целей, на которые должны быть направлены внимание и усилия.</a:t>
            </a:r>
          </a:p>
          <a:p>
            <a:pPr algn="just"/>
            <a:r>
              <a:rPr lang="ru-RU" dirty="0" smtClean="0">
                <a:latin typeface="Times New Roman" panose="02020603050405020304" pitchFamily="18" charset="0"/>
                <a:cs typeface="Times New Roman" panose="02020603050405020304" pitchFamily="18" charset="0"/>
              </a:rPr>
              <a:t>2. Полномочия и ответственность Полномочия есть право отдавать приказ, а ответственность есть ее составляющая противоположность. Где даются полномочия — там возникает ответственность.</a:t>
            </a:r>
          </a:p>
          <a:p>
            <a:pPr algn="just"/>
            <a:r>
              <a:rPr lang="ru-RU" dirty="0" smtClean="0">
                <a:latin typeface="Times New Roman" panose="02020603050405020304" pitchFamily="18" charset="0"/>
                <a:cs typeface="Times New Roman" panose="02020603050405020304" pitchFamily="18" charset="0"/>
              </a:rPr>
              <a:t>3. Дисциплина. Дисциплина предполагает послушание и уважение к достигнутым соглашениям между фирмой и ее работниками. Установление этих соглашений, связывающих фирму и работников, из которых возникают дисциплинарные формальности, должно оставаться одной из главных задач руководителей индустрии. Дисциплина также предполагает справедливо применяемые санкция.</a:t>
            </a:r>
          </a:p>
          <a:p>
            <a:pPr algn="just"/>
            <a:r>
              <a:rPr lang="ru-RU" dirty="0" smtClean="0">
                <a:latin typeface="Times New Roman" panose="02020603050405020304" pitchFamily="18" charset="0"/>
                <a:cs typeface="Times New Roman" panose="02020603050405020304" pitchFamily="18" charset="0"/>
              </a:rPr>
              <a:t>4. Единоначалие. Работник должен получать приказы только от одного непосредственного начальника.</a:t>
            </a:r>
          </a:p>
          <a:p>
            <a:pPr algn="just"/>
            <a:r>
              <a:rPr lang="ru-RU" dirty="0" smtClean="0">
                <a:latin typeface="Times New Roman" panose="02020603050405020304" pitchFamily="18" charset="0"/>
                <a:cs typeface="Times New Roman" panose="02020603050405020304" pitchFamily="18" charset="0"/>
              </a:rPr>
              <a:t>5. Единство направления Каждая группа, действующая в рамках одной цели, должна быть объединена единым планом и иметь одного руководителя.</a:t>
            </a:r>
          </a:p>
          <a:p>
            <a:pPr algn="just"/>
            <a:r>
              <a:rPr lang="ru-RU" dirty="0" smtClean="0">
                <a:latin typeface="Times New Roman" panose="02020603050405020304" pitchFamily="18" charset="0"/>
                <a:cs typeface="Times New Roman" panose="02020603050405020304" pitchFamily="18" charset="0"/>
              </a:rPr>
              <a:t>6 Подчиненность личных интересов общим. Интересы одного работника или группы работников не должны превалировать над интересами компании или организации большего масштаба.</a:t>
            </a:r>
          </a:p>
          <a:p>
            <a:pPr algn="just"/>
            <a:r>
              <a:rPr lang="ru-RU" dirty="0" smtClean="0">
                <a:latin typeface="Times New Roman" panose="02020603050405020304" pitchFamily="18" charset="0"/>
                <a:cs typeface="Times New Roman" panose="02020603050405020304" pitchFamily="18" charset="0"/>
              </a:rPr>
              <a:t>7. Вознаграждение персонала. Для того, чтобы обеспечить верность и поддержку работников, они должны получать справедливую зарплату за свою службу.</a:t>
            </a:r>
          </a:p>
          <a:p>
            <a:pPr algn="just"/>
            <a:r>
              <a:rPr lang="ru-RU" dirty="0" smtClean="0">
                <a:latin typeface="Times New Roman" panose="02020603050405020304" pitchFamily="18" charset="0"/>
                <a:cs typeface="Times New Roman" panose="02020603050405020304" pitchFamily="18" charset="0"/>
              </a:rPr>
              <a:t>8. Централизация. Как и разделение труда, централизация является естественным порядком вещей. Однако, соответствующая степень централизации будет варьироваться в зависимости от конкретных условий. Поэтому возникает вопрос о правильной пропорция между централизацией и децентрализацией. Это проблема определения меры, которая обеспечит лучшие возможные результаты.</a:t>
            </a:r>
          </a:p>
        </p:txBody>
      </p:sp>
    </p:spTree>
    <p:extLst>
      <p:ext uri="{BB962C8B-B14F-4D97-AF65-F5344CB8AC3E}">
        <p14:creationId xmlns:p14="http://schemas.microsoft.com/office/powerpoint/2010/main" val="83554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87690" y="0"/>
            <a:ext cx="1060431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9. Скалярная цепь. </a:t>
            </a:r>
            <a:r>
              <a:rPr lang="ru-RU" b="1" dirty="0" smtClean="0">
                <a:latin typeface="Times New Roman" panose="02020603050405020304" pitchFamily="18" charset="0"/>
                <a:cs typeface="Times New Roman" panose="02020603050405020304" pitchFamily="18" charset="0"/>
              </a:rPr>
              <a:t>Скалярная цепь </a:t>
            </a:r>
            <a:r>
              <a:rPr lang="ru-RU" dirty="0" smtClean="0">
                <a:latin typeface="Times New Roman" panose="02020603050405020304" pitchFamily="18" charset="0"/>
                <a:cs typeface="Times New Roman" panose="02020603050405020304" pitchFamily="18" charset="0"/>
              </a:rPr>
              <a:t>— это ряд лиц, стоящих на руководящих должностях, начиная от лица, занимающего самое высокое положение в этой цепочке, — вниз, до руководителя низового звена. Было бы ошибкой отказываться от иерархической системы без определенной необходимости в этом, </a:t>
            </a:r>
            <a:r>
              <a:rPr lang="ru-RU" dirty="0" err="1" smtClean="0">
                <a:latin typeface="Times New Roman" panose="02020603050405020304" pitchFamily="18" charset="0"/>
                <a:cs typeface="Times New Roman" panose="02020603050405020304" pitchFamily="18" charset="0"/>
              </a:rPr>
              <a:t>ио</a:t>
            </a:r>
            <a:r>
              <a:rPr lang="ru-RU" dirty="0" smtClean="0">
                <a:latin typeface="Times New Roman" panose="02020603050405020304" pitchFamily="18" charset="0"/>
                <a:cs typeface="Times New Roman" panose="02020603050405020304" pitchFamily="18" charset="0"/>
              </a:rPr>
              <a:t> было бы еще большей ошибкой поддерживать эту иерархию, когда она наносит ущерб интересам бизнеса.</a:t>
            </a:r>
          </a:p>
          <a:p>
            <a:pPr algn="just"/>
            <a:r>
              <a:rPr lang="ru-RU" dirty="0" smtClean="0">
                <a:latin typeface="Times New Roman" panose="02020603050405020304" pitchFamily="18" charset="0"/>
                <a:cs typeface="Times New Roman" panose="02020603050405020304" pitchFamily="18" charset="0"/>
              </a:rPr>
              <a:t>10. Порядок. Место — для всего и все на своем месте.</a:t>
            </a:r>
          </a:p>
          <a:p>
            <a:pPr algn="just"/>
            <a:r>
              <a:rPr lang="ru-RU" dirty="0" smtClean="0">
                <a:latin typeface="Times New Roman" panose="02020603050405020304" pitchFamily="18" charset="0"/>
                <a:cs typeface="Times New Roman" panose="02020603050405020304" pitchFamily="18" charset="0"/>
              </a:rPr>
              <a:t>11. Справедливость. Справедливость—это сочетание доброты и правосудия.</a:t>
            </a:r>
          </a:p>
          <a:p>
            <a:pPr algn="just"/>
            <a:r>
              <a:rPr lang="ru-RU" dirty="0" smtClean="0">
                <a:latin typeface="Times New Roman" panose="02020603050405020304" pitchFamily="18" charset="0"/>
                <a:cs typeface="Times New Roman" panose="02020603050405020304" pitchFamily="18" charset="0"/>
              </a:rPr>
              <a:t>12. Стабильность рабочего места для персонала. Высокая текучесть кадров снижает эффективность организации. Посредственный руководитель, который держится за место, безусловно предпочтительней чем выдающийся, талантливый менеджер, который быстро уходит и не держится за свое место.</a:t>
            </a:r>
          </a:p>
          <a:p>
            <a:pPr algn="just"/>
            <a:r>
              <a:rPr lang="ru-RU" dirty="0" smtClean="0">
                <a:latin typeface="Times New Roman" panose="02020603050405020304" pitchFamily="18" charset="0"/>
                <a:cs typeface="Times New Roman" panose="02020603050405020304" pitchFamily="18" charset="0"/>
              </a:rPr>
              <a:t>13. Инициатива. Инициатива означает разработку плана и обеспечение его успешной реализации. Это придает организации силу и энергию.</a:t>
            </a:r>
          </a:p>
          <a:p>
            <a:pPr algn="just"/>
            <a:r>
              <a:rPr lang="ru-RU" dirty="0" smtClean="0">
                <a:latin typeface="Times New Roman" panose="02020603050405020304" pitchFamily="18" charset="0"/>
                <a:cs typeface="Times New Roman" panose="02020603050405020304" pitchFamily="18" charset="0"/>
              </a:rPr>
              <a:t>14. Корпоративный дух. Союз — это сила. А она является результатом гармонии персонала.</a:t>
            </a:r>
          </a:p>
          <a:p>
            <a:pPr algn="just"/>
            <a:endParaRPr lang="ru-RU"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Школа человеческих отношений (1930—1950). Поведенческие науки (1950 — по настоящее время)</a:t>
            </a:r>
          </a:p>
          <a:p>
            <a:pPr algn="just"/>
            <a:r>
              <a:rPr lang="ru-RU" b="1" dirty="0" smtClean="0">
                <a:latin typeface="Times New Roman" panose="02020603050405020304" pitchFamily="18" charset="0"/>
                <a:cs typeface="Times New Roman" panose="02020603050405020304" pitchFamily="18" charset="0"/>
              </a:rPr>
              <a:t>Школа научного управления и классическая школа </a:t>
            </a:r>
            <a:r>
              <a:rPr lang="ru-RU" dirty="0" smtClean="0">
                <a:latin typeface="Times New Roman" panose="02020603050405020304" pitchFamily="18" charset="0"/>
                <a:cs typeface="Times New Roman" panose="02020603050405020304" pitchFamily="18" charset="0"/>
              </a:rPr>
              <a:t>появились на свет, </a:t>
            </a:r>
            <a:r>
              <a:rPr lang="ru-RU" dirty="0" err="1" smtClean="0">
                <a:latin typeface="Times New Roman" panose="02020603050405020304" pitchFamily="18" charset="0"/>
                <a:cs typeface="Times New Roman" panose="02020603050405020304" pitchFamily="18" charset="0"/>
              </a:rPr>
              <a:t>коща</a:t>
            </a:r>
            <a:r>
              <a:rPr lang="ru-RU" dirty="0" smtClean="0">
                <a:latin typeface="Times New Roman" panose="02020603050405020304" pitchFamily="18" charset="0"/>
                <a:cs typeface="Times New Roman" panose="02020603050405020304" pitchFamily="18" charset="0"/>
              </a:rPr>
              <a:t> психология находилась еще в зачаточном состоянии. Многие в начале XX века серьезно ставили под сомнение тоща новую </a:t>
            </a:r>
            <a:r>
              <a:rPr lang="ru-RU" dirty="0" err="1" smtClean="0">
                <a:latin typeface="Times New Roman" panose="02020603050405020304" pitchFamily="18" charset="0"/>
                <a:cs typeface="Times New Roman" panose="02020603050405020304" pitchFamily="18" charset="0"/>
              </a:rPr>
              <a:t>фрейдовскую</a:t>
            </a:r>
            <a:r>
              <a:rPr lang="ru-RU" dirty="0" smtClean="0">
                <a:latin typeface="Times New Roman" panose="02020603050405020304" pitchFamily="18" charset="0"/>
                <a:cs typeface="Times New Roman" panose="02020603050405020304" pitchFamily="18" charset="0"/>
              </a:rPr>
              <a:t> концепцию подсознательного. Более того, поскольку те, кто интересовался психологией, редко интересовались управлением, существовавшие тогда скудные знания о человеческом сознании были никак не связаны с проблемами трудовой деятельности. Следовательно, хотя авторы научного управления и классического подхода признавали значение человеческого фактора, дискуссии их ограничивались такими аспектами как справедливая оплата, экономическое стимулирование и установление формальных функциональных отношений. Движение за человеческие отношения зародилось в ответ на неспособность полностью осознать человеческий фактор как основной элемент эффективности организации. Поскольку оно возникло как реакция на недостатки классического подхода, школа человеческих отношений иногда называется неоклассической школой.</a:t>
            </a:r>
          </a:p>
        </p:txBody>
      </p:sp>
    </p:spTree>
    <p:extLst>
      <p:ext uri="{BB962C8B-B14F-4D97-AF65-F5344CB8AC3E}">
        <p14:creationId xmlns:p14="http://schemas.microsoft.com/office/powerpoint/2010/main" val="334552344"/>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75</TotalTime>
  <Words>8246</Words>
  <Application>Microsoft Office PowerPoint</Application>
  <PresentationFormat>Широкоэкранный</PresentationFormat>
  <Paragraphs>158</Paragraphs>
  <Slides>31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31</vt:i4>
      </vt:variant>
    </vt:vector>
  </HeadingPairs>
  <TitlesOfParts>
    <vt:vector size="36" baseType="lpstr">
      <vt:lpstr>Arial</vt:lpstr>
      <vt:lpstr>Century Gothic</vt:lpstr>
      <vt:lpstr>Times New Roman</vt:lpstr>
      <vt:lpstr>Wingdings 3</vt:lpstr>
      <vt:lpstr>Легкий дым</vt:lpstr>
      <vt:lpstr>   ИСТОРИЯ СТАНОВЛЕНИЯ И РАЗВИТИЯ НАУКИ УПРАВЛЕНИЯ.   ШКОЛЫ УПРАВЛЕНИЯ.  ПОДХОДЫ УПРАВЛЕНИЯ: ПРОЦЕССНЫЙ, СИСТЕМНЫЙ И СИТУАЦИОННЫЙ.</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usewr</dc:creator>
  <cp:lastModifiedBy>usewr</cp:lastModifiedBy>
  <cp:revision>10</cp:revision>
  <dcterms:created xsi:type="dcterms:W3CDTF">2022-02-09T18:45:36Z</dcterms:created>
  <dcterms:modified xsi:type="dcterms:W3CDTF">2022-02-09T20:01:04Z</dcterms:modified>
</cp:coreProperties>
</file>